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12192000"/>
  <p:notesSz cx="6858000" cy="1857375"/>
  <p:embeddedFontLst>
    <p:embeddedFont>
      <p:font typeface="IBM Plex Mono SemiBold"/>
      <p:regular r:id="rId58"/>
      <p:bold r:id="rId59"/>
      <p:italic r:id="rId60"/>
      <p:boldItalic r:id="rId61"/>
    </p:embeddedFont>
    <p:embeddedFont>
      <p:font typeface="IBM Plex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6" roundtripDataSignature="AMtx7mj9YV66sw/njMB8x6LsJ8AwJEFl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Mono-regular.fntdata"/><Relationship Id="rId61" Type="http://schemas.openxmlformats.org/officeDocument/2006/relationships/font" Target="fonts/IBMPlexMono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IBMPlexMono-italic.fntdata"/><Relationship Id="rId63" Type="http://schemas.openxmlformats.org/officeDocument/2006/relationships/font" Target="fonts/IBMPlexMono-bold.fntdata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font" Target="fonts/IBMPlex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MonoSemiBol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IBMPlexMonoSemiBold-bold.fntdata"/><Relationship Id="rId14" Type="http://schemas.openxmlformats.org/officeDocument/2006/relationships/slide" Target="slides/slide9.xml"/><Relationship Id="rId58" Type="http://schemas.openxmlformats.org/officeDocument/2006/relationships/font" Target="fonts/IBMPlexMono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460322ea1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1460322ea1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9" name="Google Shape;28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46758b442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1146758b442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46758b442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146758b442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46758b44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1146758b44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625a4deb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11625a4deb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460322ea1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1460322ea1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1460322ea1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34.png"/><Relationship Id="rId13" Type="http://schemas.openxmlformats.org/officeDocument/2006/relationships/image" Target="../media/image3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github.com/idautovic/testid/blob/987d1616019dafcef612f54e95267362e5c5995b/Data%20Wrangling%20-%20EDA%20lab.ipynb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37.png"/><Relationship Id="rId5" Type="http://schemas.openxmlformats.org/officeDocument/2006/relationships/hyperlink" Target="https://gist.github.com/idautovic/49cacfc34619f8ae35b54e9dda1cbee6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hyperlink" Target="https://gist.github.com/idautovic/285838d3366a8844621e5237ec2b2243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0.png"/><Relationship Id="rId7" Type="http://schemas.openxmlformats.org/officeDocument/2006/relationships/image" Target="../media/image28.png"/><Relationship Id="rId8" Type="http://schemas.openxmlformats.org/officeDocument/2006/relationships/hyperlink" Target="https://github.com/idautovic/testid/blob/987d1616019dafcef612f54e95267362e5c5995b/EDA%20with%20Data%20Visualiza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github.com/idautovic/testid/blob/987d1616019dafcef612f54e95267362e5c5995b/EDA%20with%20Data%20Visualization.ipynb" TargetMode="External"/><Relationship Id="rId5" Type="http://schemas.openxmlformats.org/officeDocument/2006/relationships/hyperlink" Target="https://gist.github.com/idautovic/285838d3366a8844621e5237ec2b2243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github.com/idautovic/testid/blob/987d1616019dafcef612f54e95267362e5c5995b/EDA%20with%20SQL.ipynb" TargetMode="External"/><Relationship Id="rId5" Type="http://schemas.openxmlformats.org/officeDocument/2006/relationships/hyperlink" Target="https://gist.github.com/idautovic/40a8f1cbc7e2a2c5af1a31efba734036" TargetMode="External"/><Relationship Id="rId6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9.jpg"/><Relationship Id="rId5" Type="http://schemas.openxmlformats.org/officeDocument/2006/relationships/image" Target="../media/image33.jpg"/><Relationship Id="rId6" Type="http://schemas.openxmlformats.org/officeDocument/2006/relationships/image" Target="../media/image36.jpg"/><Relationship Id="rId7" Type="http://schemas.openxmlformats.org/officeDocument/2006/relationships/hyperlink" Target="https://github.com/idautovic/testid/blob/987d1616019dafcef612f54e95267362e5c5995b/Interactive%20Visual%20Analytics%20with%20Folium.ipynb" TargetMode="External"/><Relationship Id="rId8" Type="http://schemas.openxmlformats.org/officeDocument/2006/relationships/hyperlink" Target="https://gist.github.com/idautovic/cdf53cb81526d5f6f482a3921e0f01a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45.jpg"/><Relationship Id="rId5" Type="http://schemas.openxmlformats.org/officeDocument/2006/relationships/hyperlink" Target="https://gist.github.com/idautovic/0bc8afcbd9823e58c591f7897d4c1a07" TargetMode="External"/><Relationship Id="rId6" Type="http://schemas.openxmlformats.org/officeDocument/2006/relationships/hyperlink" Target="https://gist.github.com/idautovic/0bc8afcbd9823e58c591f7897d4c1a0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s://github.com/idautovic/testid/blob/987d1616019dafcef612f54e95267362e5c5995b/Machine%20Learning%20Prediction.ipynb" TargetMode="External"/><Relationship Id="rId5" Type="http://schemas.openxmlformats.org/officeDocument/2006/relationships/hyperlink" Target="https://gist.github.com/idautovic/2202a4c30dcb3863f71eaaf14160a43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53.png"/><Relationship Id="rId5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57.png"/><Relationship Id="rId5" Type="http://schemas.openxmlformats.org/officeDocument/2006/relationships/image" Target="../media/image64.png"/><Relationship Id="rId6" Type="http://schemas.openxmlformats.org/officeDocument/2006/relationships/image" Target="../media/image72.png"/><Relationship Id="rId7" Type="http://schemas.openxmlformats.org/officeDocument/2006/relationships/image" Target="../media/image61.png"/><Relationship Id="rId8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6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8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8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7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hyperlink" Target="https://gist.github.com/idautovic/0bc8afcbd9823e58c591f7897d4c1a07" TargetMode="External"/><Relationship Id="rId5" Type="http://schemas.openxmlformats.org/officeDocument/2006/relationships/image" Target="../media/image6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hyperlink" Target="https://cf-courses-data.s3.us.cloud-object-storage.appdomain.cloud/IBM-DS0321EN-SkillsNetwork/datasets/spacex_launch_geo.csv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hyperlink" Target="https://gist.github.com/idautovic/0bc8afcbd9823e58c591f7897d4c1a0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hyperlink" Target="https://gist.github.com/idautovic/f5beef6ebdb4af3d9280aa4902f556bf" TargetMode="External"/><Relationship Id="rId9" Type="http://schemas.openxmlformats.org/officeDocument/2006/relationships/hyperlink" Target="https://gist.github.com/idautovic/2202a4c30dcb3863f71eaaf14160a434" TargetMode="External"/><Relationship Id="rId5" Type="http://schemas.openxmlformats.org/officeDocument/2006/relationships/hyperlink" Target="https://gist.github.com/idautovic/6b7696d97396f03b8c51d686bafe6028" TargetMode="External"/><Relationship Id="rId6" Type="http://schemas.openxmlformats.org/officeDocument/2006/relationships/hyperlink" Target="https://gist.github.com/idautovic/49cacfc34619f8ae35b54e9dda1cbee6" TargetMode="External"/><Relationship Id="rId7" Type="http://schemas.openxmlformats.org/officeDocument/2006/relationships/hyperlink" Target="https://gist.github.com/idautovic/285838d3366a8844621e5237ec2b2243" TargetMode="External"/><Relationship Id="rId8" Type="http://schemas.openxmlformats.org/officeDocument/2006/relationships/hyperlink" Target="https://gist.github.com/idautovic/40a8f1cbc7e2a2c5af1a31efba734036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Relationship Id="rId4" Type="http://schemas.openxmlformats.org/officeDocument/2006/relationships/image" Target="../media/image7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github.com/idautovic/testid/blob/c37cbcc04fe7662c4836707a00f3d17698df9d38/Data%20Collection%20API%20Lab.ipynb" TargetMode="External"/><Relationship Id="rId9" Type="http://schemas.openxmlformats.org/officeDocument/2006/relationships/image" Target="../media/image5.png"/><Relationship Id="rId5" Type="http://schemas.openxmlformats.org/officeDocument/2006/relationships/hyperlink" Target="https://gist.github.com/idautovic/f5beef6ebdb4af3d9280aa4902f556bf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2.png"/><Relationship Id="rId13" Type="http://schemas.openxmlformats.org/officeDocument/2006/relationships/image" Target="../media/image16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github.com/idautovic/testid/blob/1cf5ab0fd927ba353a933c87b5b5da61808655b7/Data%20Collection%20with%20Web%20Scraping.ipynb" TargetMode="External"/><Relationship Id="rId9" Type="http://schemas.openxmlformats.org/officeDocument/2006/relationships/image" Target="../media/image17.png"/><Relationship Id="rId15" Type="http://schemas.openxmlformats.org/officeDocument/2006/relationships/image" Target="../media/image19.png"/><Relationship Id="rId14" Type="http://schemas.openxmlformats.org/officeDocument/2006/relationships/image" Target="../media/image31.png"/><Relationship Id="rId5" Type="http://schemas.openxmlformats.org/officeDocument/2006/relationships/hyperlink" Target="https://gist.github.com/idautovic/6b7696d97396f03b8c51d686bafe6028" TargetMode="External"/><Relationship Id="rId6" Type="http://schemas.openxmlformats.org/officeDocument/2006/relationships/hyperlink" Target="https://en.wikipedia.org/w/index.php?title=List_of_Falcon_9_and_Falcon_Heavy_launches&amp;oldid=1027686922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Izet Dautovic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02/17/2022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>
            <p:ph idx="12" type="sldNum"/>
          </p:nvPr>
        </p:nvSpPr>
        <p:spPr>
          <a:xfrm>
            <a:off x="8714772" y="57207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10"/>
          <p:cNvSpPr txBox="1"/>
          <p:nvPr>
            <p:ph idx="1" type="body"/>
          </p:nvPr>
        </p:nvSpPr>
        <p:spPr>
          <a:xfrm>
            <a:off x="770000" y="1519725"/>
            <a:ext cx="49815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We perform Exploratory Data Analysis (EDA) to find some patterns in the data and determine what would be the label for training supervised models.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In the data set, there are several different cases where the booster did not land successfully. Sometimes a landing was attempted but failed due to an accident; for example:</a:t>
            </a:r>
            <a:br>
              <a:rPr lang="en-US">
                <a:solidFill>
                  <a:srgbClr val="292929"/>
                </a:solidFill>
              </a:rPr>
            </a:br>
            <a:br>
              <a:rPr lang="en-US">
                <a:solidFill>
                  <a:srgbClr val="292929"/>
                </a:solidFill>
              </a:rPr>
            </a:br>
            <a:r>
              <a:rPr lang="en-US">
                <a:solidFill>
                  <a:srgbClr val="292929"/>
                </a:solidFill>
              </a:rPr>
              <a:t>Outcomes:</a:t>
            </a:r>
            <a:endParaRPr>
              <a:solidFill>
                <a:srgbClr val="292929"/>
              </a:solidFill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000"/>
              <a:buChar char="●"/>
            </a:pPr>
            <a:r>
              <a:rPr lang="en-US" sz="1000">
                <a:solidFill>
                  <a:srgbClr val="292929"/>
                </a:solidFill>
              </a:rPr>
              <a:t>True Ocean = successfully landed to a specific region of the ocean</a:t>
            </a:r>
            <a:endParaRPr sz="1000">
              <a:solidFill>
                <a:srgbClr val="292929"/>
              </a:solidFill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000"/>
              <a:buChar char="●"/>
            </a:pPr>
            <a:r>
              <a:rPr lang="en-US" sz="1000">
                <a:solidFill>
                  <a:srgbClr val="292929"/>
                </a:solidFill>
              </a:rPr>
              <a:t>False Ocean = unsuccessfully landed to a specific region of the ocean</a:t>
            </a:r>
            <a:br>
              <a:rPr lang="en-US" sz="1000">
                <a:solidFill>
                  <a:srgbClr val="292929"/>
                </a:solidFill>
              </a:rPr>
            </a:br>
            <a:endParaRPr sz="1000">
              <a:solidFill>
                <a:srgbClr val="292929"/>
              </a:solidFill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000"/>
              <a:buChar char="●"/>
            </a:pPr>
            <a:r>
              <a:rPr lang="en-US" sz="1000">
                <a:solidFill>
                  <a:srgbClr val="292929"/>
                </a:solidFill>
              </a:rPr>
              <a:t>True RTLS = successfully landed to a ground pad </a:t>
            </a:r>
            <a:endParaRPr sz="1000">
              <a:solidFill>
                <a:srgbClr val="292929"/>
              </a:solidFill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000"/>
              <a:buChar char="●"/>
            </a:pPr>
            <a:r>
              <a:rPr lang="en-US" sz="1000">
                <a:solidFill>
                  <a:srgbClr val="292929"/>
                </a:solidFill>
              </a:rPr>
              <a:t>False RTLS = unsuccessfully landed to a ground pad</a:t>
            </a:r>
            <a:br>
              <a:rPr lang="en-US" sz="1000">
                <a:solidFill>
                  <a:srgbClr val="292929"/>
                </a:solidFill>
              </a:rPr>
            </a:br>
            <a:endParaRPr sz="1000">
              <a:solidFill>
                <a:srgbClr val="292929"/>
              </a:solidFill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000"/>
              <a:buChar char="●"/>
            </a:pPr>
            <a:r>
              <a:rPr lang="en-US" sz="1000">
                <a:solidFill>
                  <a:srgbClr val="292929"/>
                </a:solidFill>
              </a:rPr>
              <a:t>True ASDS = successfully landed on a drone ship </a:t>
            </a:r>
            <a:endParaRPr sz="1000">
              <a:solidFill>
                <a:srgbClr val="292929"/>
              </a:solidFill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000"/>
              <a:buChar char="●"/>
            </a:pPr>
            <a:r>
              <a:rPr lang="en-US" sz="1000">
                <a:solidFill>
                  <a:srgbClr val="292929"/>
                </a:solidFill>
              </a:rPr>
              <a:t>False ASDS = unsuccessfully landed on a drone ship</a:t>
            </a:r>
            <a:br>
              <a:rPr lang="en-US" sz="1000">
                <a:solidFill>
                  <a:srgbClr val="292929"/>
                </a:solidFill>
              </a:rPr>
            </a:b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In this lab we will convert outcomes into Training Labels as: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1 = successfully landed </a:t>
            </a:r>
            <a:br>
              <a:rPr lang="en-US">
                <a:solidFill>
                  <a:srgbClr val="292929"/>
                </a:solidFill>
              </a:rPr>
            </a:br>
            <a:r>
              <a:rPr lang="en-US">
                <a:solidFill>
                  <a:srgbClr val="292929"/>
                </a:solidFill>
              </a:rPr>
              <a:t>0 = unsuccessful landing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927550" y="6068600"/>
            <a:ext cx="222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GitHub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Gists URL</a:t>
            </a: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6161225" y="1303625"/>
            <a:ext cx="56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EDA: </a:t>
            </a:r>
            <a:r>
              <a:rPr b="1" lang="en-US"/>
              <a:t>Load Data, identify data type and if any data missing</a:t>
            </a:r>
            <a:endParaRPr b="1"/>
          </a:p>
        </p:txBody>
      </p:sp>
      <p:pic>
        <p:nvPicPr>
          <p:cNvPr id="201" name="Google Shape;20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300" y="1644000"/>
            <a:ext cx="49815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0900" y="1939275"/>
            <a:ext cx="24574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0900" y="2177400"/>
            <a:ext cx="7429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0"/>
          <p:cNvSpPr txBox="1"/>
          <p:nvPr/>
        </p:nvSpPr>
        <p:spPr>
          <a:xfrm>
            <a:off x="6161225" y="2370425"/>
            <a:ext cx="54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      Calculate the number of launches at each site</a:t>
            </a:r>
            <a:endParaRPr b="1"/>
          </a:p>
        </p:txBody>
      </p:sp>
      <p:pic>
        <p:nvPicPr>
          <p:cNvPr id="205" name="Google Shape;205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3300" y="2656600"/>
            <a:ext cx="1570841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/>
        </p:nvSpPr>
        <p:spPr>
          <a:xfrm>
            <a:off x="6161225" y="3284825"/>
            <a:ext cx="54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</a:t>
            </a:r>
            <a:r>
              <a:rPr b="1" lang="en-US"/>
              <a:t>.      Calculate the number of occurrence of each orbit</a:t>
            </a:r>
            <a:endParaRPr b="1"/>
          </a:p>
        </p:txBody>
      </p:sp>
      <p:pic>
        <p:nvPicPr>
          <p:cNvPr id="207" name="Google Shape;207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3300" y="3590950"/>
            <a:ext cx="1200925" cy="122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3305" y="5097450"/>
            <a:ext cx="1658820" cy="7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6161225" y="4808825"/>
            <a:ext cx="54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4</a:t>
            </a:r>
            <a:r>
              <a:rPr b="1" lang="en-US"/>
              <a:t>.      Create a landing outcome label from outcome column</a:t>
            </a:r>
            <a:endParaRPr b="1"/>
          </a:p>
        </p:txBody>
      </p:sp>
      <p:pic>
        <p:nvPicPr>
          <p:cNvPr id="210" name="Google Shape;210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99851" y="3608823"/>
            <a:ext cx="2380506" cy="12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/>
          <p:nvPr/>
        </p:nvSpPr>
        <p:spPr>
          <a:xfrm>
            <a:off x="6161225" y="5723225"/>
            <a:ext cx="54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5</a:t>
            </a:r>
            <a:r>
              <a:rPr b="1" lang="en-US"/>
              <a:t>.      Calculate </a:t>
            </a:r>
            <a:r>
              <a:rPr b="1" lang="en-US"/>
              <a:t>success</a:t>
            </a:r>
            <a:r>
              <a:rPr b="1" lang="en-US"/>
              <a:t> rate and export dataframe to .CSV</a:t>
            </a:r>
            <a:endParaRPr b="1"/>
          </a:p>
        </p:txBody>
      </p:sp>
      <p:pic>
        <p:nvPicPr>
          <p:cNvPr id="212" name="Google Shape;212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3300" y="6008475"/>
            <a:ext cx="15049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13300" y="6233750"/>
            <a:ext cx="33051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11"/>
          <p:cNvSpPr txBox="1"/>
          <p:nvPr>
            <p:ph idx="1" type="body"/>
          </p:nvPr>
        </p:nvSpPr>
        <p:spPr>
          <a:xfrm>
            <a:off x="770000" y="1437675"/>
            <a:ext cx="36804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We explored the data by visualizing the relationship between: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Flight Number vs. Launch Site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Payload vs. Launch Site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Flight Number vs. Orbit Type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Payload vs. Orbit Type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A scatter plot shows how much one variable is affected by another. The relationship between two variables is called a correlation. This type of chart is generally composed of large data set.</a:t>
            </a:r>
            <a:endParaRPr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 - Scatter Chart</a:t>
            </a:r>
            <a:endParaRPr/>
          </a:p>
        </p:txBody>
      </p:sp>
      <p:pic>
        <p:nvPicPr>
          <p:cNvPr id="221" name="Google Shape;22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300" y="1437676"/>
            <a:ext cx="6188100" cy="19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975" y="2344900"/>
            <a:ext cx="5819257" cy="19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289" y="3848425"/>
            <a:ext cx="5845673" cy="19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8750" y="3596720"/>
            <a:ext cx="4989476" cy="28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819025" y="5811600"/>
            <a:ext cx="13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GitHub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Gists URL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460322ea1_0_100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g11460322ea1_0_100"/>
          <p:cNvSpPr txBox="1"/>
          <p:nvPr>
            <p:ph idx="1" type="body"/>
          </p:nvPr>
        </p:nvSpPr>
        <p:spPr>
          <a:xfrm>
            <a:off x="770000" y="1437675"/>
            <a:ext cx="4893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We explored the data by visualizing the relationship between: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Orbit Type vs. Success Rate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We used a bar</a:t>
            </a:r>
            <a:r>
              <a:rPr lang="en-US">
                <a:solidFill>
                  <a:srgbClr val="292929"/>
                </a:solidFill>
              </a:rPr>
              <a:t> chart which makes it easy to compare datasets between multiple groups at a glance. One axis represents a category and the other axis represents a discrete value. The purpose of this chart is to indicate the relationship between the two axes.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460322ea1_0_100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 - Bar &amp; Line Chart</a:t>
            </a:r>
            <a:endParaRPr/>
          </a:p>
        </p:txBody>
      </p:sp>
      <p:sp>
        <p:nvSpPr>
          <p:cNvPr id="233" name="Google Shape;233;g11460322ea1_0_100"/>
          <p:cNvSpPr txBox="1"/>
          <p:nvPr/>
        </p:nvSpPr>
        <p:spPr>
          <a:xfrm>
            <a:off x="819025" y="5811600"/>
            <a:ext cx="13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GitHub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Gists URL</a:t>
            </a:r>
            <a:endParaRPr/>
          </a:p>
        </p:txBody>
      </p:sp>
      <p:pic>
        <p:nvPicPr>
          <p:cNvPr id="234" name="Google Shape;234;g11460322ea1_0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0200" y="1517175"/>
            <a:ext cx="3062375" cy="21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1460322ea1_0_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0188" y="4118725"/>
            <a:ext cx="2920631" cy="24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1460322ea1_0_100"/>
          <p:cNvSpPr txBox="1"/>
          <p:nvPr>
            <p:ph idx="2" type="body"/>
          </p:nvPr>
        </p:nvSpPr>
        <p:spPr>
          <a:xfrm>
            <a:off x="902675" y="4198500"/>
            <a:ext cx="47613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Year vs Success Rate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For this analysis we use a l</a:t>
            </a:r>
            <a:r>
              <a:rPr lang="en-US">
                <a:solidFill>
                  <a:srgbClr val="292929"/>
                </a:solidFill>
              </a:rPr>
              <a:t>ine chart which shows data variables and trends very clearly and helps predict the results of data that has not yet been recorded.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</p:txBody>
      </p:sp>
      <p:cxnSp>
        <p:nvCxnSpPr>
          <p:cNvPr id="237" name="Google Shape;237;g11460322ea1_0_100"/>
          <p:cNvCxnSpPr/>
          <p:nvPr/>
        </p:nvCxnSpPr>
        <p:spPr>
          <a:xfrm flipH="1" rot="10800000">
            <a:off x="680875" y="3922900"/>
            <a:ext cx="106374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12"/>
          <p:cNvSpPr txBox="1"/>
          <p:nvPr>
            <p:ph idx="1" type="body"/>
          </p:nvPr>
        </p:nvSpPr>
        <p:spPr>
          <a:xfrm>
            <a:off x="770000" y="1431600"/>
            <a:ext cx="107550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92929"/>
                </a:solidFill>
              </a:rPr>
              <a:t>First, we created table within Db2 database and then we loaded the SpaceX dataset.</a:t>
            </a:r>
            <a:endParaRPr b="1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92929"/>
                </a:solidFill>
              </a:rPr>
              <a:t>Second, we applied EDA with SQL to get insight from the data. We </a:t>
            </a:r>
            <a:r>
              <a:rPr b="1" lang="en-US">
                <a:solidFill>
                  <a:srgbClr val="292929"/>
                </a:solidFill>
              </a:rPr>
              <a:t>completed</a:t>
            </a:r>
            <a:r>
              <a:rPr b="1" lang="en-US">
                <a:solidFill>
                  <a:srgbClr val="292929"/>
                </a:solidFill>
              </a:rPr>
              <a:t> </a:t>
            </a:r>
            <a:r>
              <a:rPr b="1" lang="en-US">
                <a:solidFill>
                  <a:srgbClr val="292929"/>
                </a:solidFill>
              </a:rPr>
              <a:t>following</a:t>
            </a:r>
            <a:r>
              <a:rPr b="1" lang="en-US">
                <a:solidFill>
                  <a:srgbClr val="292929"/>
                </a:solidFill>
              </a:rPr>
              <a:t> queries:</a:t>
            </a:r>
            <a:endParaRPr b="1"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Displaying the names of the unique launch sites in the space mission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Displaying 5 records where launch sites begin with the string 'KSC'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Displaying the total payload mass carried by boosters launched by NASA (CRS)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Displaying average payload mass carried by booster version F9 v1.1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Listing the date when the first successful landing outcome in drone ship was achieved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Listing the names of the boosters which have success in ground pad and have payload mass greater than 4000 but less than 6000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Listing the total number of successful and failure mission outcomes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Listing the names of the booster_versions which have carried the maximum payload mass. Use a subquery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List the records which will display the month names, </a:t>
            </a:r>
            <a:r>
              <a:rPr lang="en-US">
                <a:solidFill>
                  <a:srgbClr val="292929"/>
                </a:solidFill>
              </a:rPr>
              <a:t>successful</a:t>
            </a:r>
            <a:r>
              <a:rPr lang="en-US">
                <a:solidFill>
                  <a:srgbClr val="292929"/>
                </a:solidFill>
              </a:rPr>
              <a:t> landing_outcomes in ground pad ,booster versions, launch_site for the months in year 2017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Rank the count of successful landing_outcomes between the date 2010-06-04 and 2017-03-20 in descending order.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848625" y="5762700"/>
            <a:ext cx="181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GitHub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Gits URL</a:t>
            </a:r>
            <a:endParaRPr/>
          </a:p>
        </p:txBody>
      </p:sp>
      <p:pic>
        <p:nvPicPr>
          <p:cNvPr id="246" name="Google Shape;24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9500" y="1375900"/>
            <a:ext cx="1758483" cy="18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13"/>
          <p:cNvSpPr txBox="1"/>
          <p:nvPr>
            <p:ph idx="1" type="body"/>
          </p:nvPr>
        </p:nvSpPr>
        <p:spPr>
          <a:xfrm>
            <a:off x="770000" y="1371800"/>
            <a:ext cx="55353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We took the Latitude and Longitude coordinates at each launch site and added a Circle Marker around each launch site with a label of the name of the launch site.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We created and added following object to a folium map:</a:t>
            </a:r>
            <a:br>
              <a:rPr b="1" lang="en-US">
                <a:solidFill>
                  <a:srgbClr val="292929"/>
                </a:solidFill>
              </a:rPr>
            </a:br>
            <a:endParaRPr b="1"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Markers that show all launch sites on a map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Success/failed launches markers for each site as (1,0) or Green and Red markers utilizing MarkerCluster()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Lines that show the distances between a launch site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By adding these objects we were able </a:t>
            </a:r>
            <a:r>
              <a:rPr lang="en-US">
                <a:solidFill>
                  <a:srgbClr val="292929"/>
                </a:solidFill>
              </a:rPr>
              <a:t>identify</a:t>
            </a:r>
            <a:r>
              <a:rPr lang="en-US">
                <a:solidFill>
                  <a:srgbClr val="292929"/>
                </a:solidFill>
              </a:rPr>
              <a:t> following geographical patterns about launch sites: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Are launch sites in close proximity to railways? Yes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Are launch sites in close proximity to highways? Yes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Are launch sites in close proximity to coastline? Yes</a:t>
            </a:r>
            <a:endParaRPr>
              <a:solidFill>
                <a:srgbClr val="292929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-US">
                <a:solidFill>
                  <a:srgbClr val="292929"/>
                </a:solidFill>
              </a:rPr>
              <a:t>Do launch sites keep certain distance away from cities? Yes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300" y="1299299"/>
            <a:ext cx="3852218" cy="463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6338" y="2279420"/>
            <a:ext cx="3091326" cy="28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4944" y="4337219"/>
            <a:ext cx="4757349" cy="20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 txBox="1"/>
          <p:nvPr/>
        </p:nvSpPr>
        <p:spPr>
          <a:xfrm>
            <a:off x="828875" y="5871225"/>
            <a:ext cx="183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GitHub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Gits URL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14"/>
          <p:cNvSpPr txBox="1"/>
          <p:nvPr>
            <p:ph idx="1" type="body"/>
          </p:nvPr>
        </p:nvSpPr>
        <p:spPr>
          <a:xfrm>
            <a:off x="770000" y="1381575"/>
            <a:ext cx="43611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We built an interactive dashboard with Plotly dash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Pie charts showing the total launches by a certain sites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Scatter graph showing the relationship with Outcome and Payload Mass (Kg) for the different booster version.</a:t>
            </a:r>
            <a:endParaRPr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  <p:pic>
        <p:nvPicPr>
          <p:cNvPr id="265" name="Google Shape;2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650" y="1392499"/>
            <a:ext cx="5786173" cy="46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4"/>
          <p:cNvSpPr txBox="1"/>
          <p:nvPr/>
        </p:nvSpPr>
        <p:spPr>
          <a:xfrm>
            <a:off x="878225" y="5752825"/>
            <a:ext cx="176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Only: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5"/>
              </a:rPr>
              <a:t>GitHub URL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6"/>
              </a:rPr>
              <a:t>Gists URL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15"/>
          <p:cNvSpPr txBox="1"/>
          <p:nvPr>
            <p:ph idx="1" type="body"/>
          </p:nvPr>
        </p:nvSpPr>
        <p:spPr>
          <a:xfrm>
            <a:off x="770000" y="1560850"/>
            <a:ext cx="5140800" cy="4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57">
                <a:solidFill>
                  <a:srgbClr val="292929"/>
                </a:solidFill>
              </a:rPr>
              <a:t>Building Model</a:t>
            </a:r>
            <a:endParaRPr b="1" sz="2057">
              <a:solidFill>
                <a:srgbClr val="292929"/>
              </a:solidFill>
            </a:endParaRPr>
          </a:p>
          <a:p>
            <a:pPr indent="-32003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057">
                <a:solidFill>
                  <a:srgbClr val="292929"/>
                </a:solidFill>
              </a:rPr>
              <a:t>Load dataset into NumPy and Pandas</a:t>
            </a:r>
            <a:endParaRPr sz="2057">
              <a:solidFill>
                <a:srgbClr val="292929"/>
              </a:solidFill>
            </a:endParaRPr>
          </a:p>
          <a:p>
            <a:pPr indent="-32003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057">
                <a:solidFill>
                  <a:srgbClr val="292929"/>
                </a:solidFill>
              </a:rPr>
              <a:t>Standardize</a:t>
            </a:r>
            <a:r>
              <a:rPr lang="en-US" sz="2057">
                <a:solidFill>
                  <a:srgbClr val="292929"/>
                </a:solidFill>
              </a:rPr>
              <a:t> and transform Data</a:t>
            </a:r>
            <a:endParaRPr sz="2057">
              <a:solidFill>
                <a:srgbClr val="292929"/>
              </a:solidFill>
            </a:endParaRPr>
          </a:p>
          <a:p>
            <a:pPr indent="-32003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057">
                <a:solidFill>
                  <a:srgbClr val="292929"/>
                </a:solidFill>
              </a:rPr>
              <a:t>Split data into training and test data sets</a:t>
            </a:r>
            <a:endParaRPr sz="2057">
              <a:solidFill>
                <a:srgbClr val="292929"/>
              </a:solidFill>
            </a:endParaRPr>
          </a:p>
          <a:p>
            <a:pPr indent="-32003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057">
                <a:solidFill>
                  <a:srgbClr val="292929"/>
                </a:solidFill>
              </a:rPr>
              <a:t>Check how many test samples we have</a:t>
            </a:r>
            <a:endParaRPr sz="2057">
              <a:solidFill>
                <a:srgbClr val="292929"/>
              </a:solidFill>
            </a:endParaRPr>
          </a:p>
          <a:p>
            <a:pPr indent="-32003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057">
                <a:solidFill>
                  <a:srgbClr val="292929"/>
                </a:solidFill>
              </a:rPr>
              <a:t>Set regression object, then create GridSearchCV object</a:t>
            </a:r>
            <a:endParaRPr sz="2057">
              <a:solidFill>
                <a:srgbClr val="292929"/>
              </a:solidFill>
            </a:endParaRPr>
          </a:p>
          <a:p>
            <a:pPr indent="-32003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057">
                <a:solidFill>
                  <a:srgbClr val="292929"/>
                </a:solidFill>
              </a:rPr>
              <a:t>Fit datasets into the GridSearchCV objects and train our dataset.</a:t>
            </a:r>
            <a:endParaRPr sz="2057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57">
                <a:solidFill>
                  <a:srgbClr val="292929"/>
                </a:solidFill>
              </a:rPr>
              <a:t>Evaluating Model</a:t>
            </a:r>
            <a:endParaRPr sz="2057">
              <a:solidFill>
                <a:srgbClr val="292929"/>
              </a:solidFill>
            </a:endParaRPr>
          </a:p>
          <a:p>
            <a:pPr indent="-32003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057">
                <a:solidFill>
                  <a:srgbClr val="292929"/>
                </a:solidFill>
              </a:rPr>
              <a:t>Check accuracy for each model</a:t>
            </a:r>
            <a:endParaRPr sz="2057">
              <a:solidFill>
                <a:srgbClr val="292929"/>
              </a:solidFill>
            </a:endParaRPr>
          </a:p>
          <a:p>
            <a:pPr indent="-32003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057">
                <a:solidFill>
                  <a:srgbClr val="292929"/>
                </a:solidFill>
              </a:rPr>
              <a:t>Plot Confusion Matrix</a:t>
            </a:r>
            <a:endParaRPr sz="2057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57">
                <a:solidFill>
                  <a:srgbClr val="292929"/>
                </a:solidFill>
              </a:rPr>
              <a:t>Improve Model</a:t>
            </a:r>
            <a:endParaRPr sz="2057">
              <a:solidFill>
                <a:srgbClr val="292929"/>
              </a:solidFill>
            </a:endParaRPr>
          </a:p>
          <a:p>
            <a:pPr indent="-320039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057">
                <a:solidFill>
                  <a:srgbClr val="292929"/>
                </a:solidFill>
              </a:rPr>
              <a:t>Algorithm Tuning</a:t>
            </a:r>
            <a:endParaRPr sz="2057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57">
                <a:solidFill>
                  <a:srgbClr val="292929"/>
                </a:solidFill>
              </a:rPr>
              <a:t>Finding the best performing model</a:t>
            </a:r>
            <a:br>
              <a:rPr lang="en-US" sz="2057">
                <a:solidFill>
                  <a:srgbClr val="292929"/>
                </a:solidFill>
              </a:rPr>
            </a:br>
            <a:r>
              <a:rPr lang="en-US" sz="2057">
                <a:solidFill>
                  <a:srgbClr val="292929"/>
                </a:solidFill>
              </a:rPr>
              <a:t>The best accuracy score wins the best performing model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  <p:sp>
        <p:nvSpPr>
          <p:cNvPr id="274" name="Google Shape;274;p15"/>
          <p:cNvSpPr/>
          <p:nvPr/>
        </p:nvSpPr>
        <p:spPr>
          <a:xfrm>
            <a:off x="8259125" y="1644750"/>
            <a:ext cx="1423200" cy="134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9682325" y="2986650"/>
            <a:ext cx="1423200" cy="134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8259125" y="4328550"/>
            <a:ext cx="1423200" cy="134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6835925" y="3065500"/>
            <a:ext cx="1423200" cy="134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"/>
          <p:cNvSpPr txBox="1"/>
          <p:nvPr/>
        </p:nvSpPr>
        <p:spPr>
          <a:xfrm>
            <a:off x="8645975" y="2115600"/>
            <a:ext cx="6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Build</a:t>
            </a:r>
            <a:endParaRPr b="1"/>
          </a:p>
        </p:txBody>
      </p:sp>
      <p:sp>
        <p:nvSpPr>
          <p:cNvPr id="279" name="Google Shape;279;p15"/>
          <p:cNvSpPr txBox="1"/>
          <p:nvPr/>
        </p:nvSpPr>
        <p:spPr>
          <a:xfrm>
            <a:off x="9818300" y="3457500"/>
            <a:ext cx="11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Evaluate</a:t>
            </a:r>
            <a:endParaRPr b="1"/>
          </a:p>
        </p:txBody>
      </p:sp>
      <p:sp>
        <p:nvSpPr>
          <p:cNvPr id="280" name="Google Shape;280;p15"/>
          <p:cNvSpPr txBox="1"/>
          <p:nvPr/>
        </p:nvSpPr>
        <p:spPr>
          <a:xfrm>
            <a:off x="8456550" y="4799400"/>
            <a:ext cx="1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Improve</a:t>
            </a:r>
            <a:endParaRPr b="1"/>
          </a:p>
        </p:txBody>
      </p:sp>
      <p:sp>
        <p:nvSpPr>
          <p:cNvPr id="281" name="Google Shape;281;p15"/>
          <p:cNvSpPr txBox="1"/>
          <p:nvPr/>
        </p:nvSpPr>
        <p:spPr>
          <a:xfrm>
            <a:off x="6986275" y="3536350"/>
            <a:ext cx="11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Results</a:t>
            </a:r>
            <a:endParaRPr b="1"/>
          </a:p>
        </p:txBody>
      </p:sp>
      <p:sp>
        <p:nvSpPr>
          <p:cNvPr id="282" name="Google Shape;282;p15"/>
          <p:cNvSpPr/>
          <p:nvPr/>
        </p:nvSpPr>
        <p:spPr>
          <a:xfrm rot="5400000">
            <a:off x="9754919" y="2245902"/>
            <a:ext cx="711300" cy="671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9742094" y="4405965"/>
            <a:ext cx="711300" cy="671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"/>
          <p:cNvSpPr/>
          <p:nvPr/>
        </p:nvSpPr>
        <p:spPr>
          <a:xfrm rot="-5400000">
            <a:off x="7502719" y="4522052"/>
            <a:ext cx="711300" cy="671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"/>
          <p:cNvSpPr txBox="1"/>
          <p:nvPr/>
        </p:nvSpPr>
        <p:spPr>
          <a:xfrm>
            <a:off x="809150" y="5969925"/>
            <a:ext cx="165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GitHub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Gists URL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92" name="Google Shape;292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18"/>
          <p:cNvSpPr txBox="1"/>
          <p:nvPr>
            <p:ph idx="1" type="body"/>
          </p:nvPr>
        </p:nvSpPr>
        <p:spPr>
          <a:xfrm>
            <a:off x="956875" y="1583975"/>
            <a:ext cx="43716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rPr lang="en-US" sz="2010">
                <a:solidFill>
                  <a:srgbClr val="292929"/>
                </a:solidFill>
              </a:rPr>
              <a:t>This figure shows that the success rate increased as the number of flights increased for each site. Also, there seem to be increase in success rate after 20th flight.</a:t>
            </a:r>
            <a:endParaRPr sz="201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01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01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-US" sz="1410">
                <a:solidFill>
                  <a:srgbClr val="292929"/>
                </a:solidFill>
              </a:rPr>
              <a:t>Legend: </a:t>
            </a:r>
            <a:br>
              <a:rPr lang="en-US" sz="1410">
                <a:solidFill>
                  <a:srgbClr val="292929"/>
                </a:solidFill>
              </a:rPr>
            </a:br>
            <a:r>
              <a:rPr lang="en-US" sz="1410">
                <a:solidFill>
                  <a:srgbClr val="292929"/>
                </a:solidFill>
              </a:rPr>
              <a:t>Class 0 (</a:t>
            </a:r>
            <a:r>
              <a:rPr b="1" lang="en-US" sz="1410">
                <a:solidFill>
                  <a:schemeClr val="accent1"/>
                </a:solidFill>
              </a:rPr>
              <a:t>blue</a:t>
            </a:r>
            <a:r>
              <a:rPr lang="en-US" sz="1410">
                <a:solidFill>
                  <a:srgbClr val="292929"/>
                </a:solidFill>
              </a:rPr>
              <a:t>) = unsuccessful launch</a:t>
            </a:r>
            <a:br>
              <a:rPr lang="en-US" sz="1410">
                <a:solidFill>
                  <a:srgbClr val="292929"/>
                </a:solidFill>
              </a:rPr>
            </a:br>
            <a:r>
              <a:rPr lang="en-US" sz="1410">
                <a:solidFill>
                  <a:srgbClr val="292929"/>
                </a:solidFill>
              </a:rPr>
              <a:t>Class 1 (</a:t>
            </a:r>
            <a:r>
              <a:rPr b="1" lang="en-US" sz="1410">
                <a:solidFill>
                  <a:schemeClr val="accent2"/>
                </a:solidFill>
              </a:rPr>
              <a:t>orange</a:t>
            </a:r>
            <a:r>
              <a:rPr lang="en-US" sz="1410">
                <a:solidFill>
                  <a:srgbClr val="292929"/>
                </a:solidFill>
              </a:rPr>
              <a:t>) = successful launch.</a:t>
            </a:r>
            <a:endParaRPr sz="1410">
              <a:solidFill>
                <a:srgbClr val="292929"/>
              </a:solidFill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06" name="Google Shape;3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725" y="1583974"/>
            <a:ext cx="5982242" cy="369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9" y="2113250"/>
            <a:ext cx="3057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sp>
        <p:nvSpPr>
          <p:cNvPr id="313" name="Google Shape;313;p19"/>
          <p:cNvSpPr txBox="1"/>
          <p:nvPr>
            <p:ph idx="1" type="body"/>
          </p:nvPr>
        </p:nvSpPr>
        <p:spPr>
          <a:xfrm>
            <a:off x="828625" y="1595350"/>
            <a:ext cx="43323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rPr lang="en-US" sz="2010">
                <a:solidFill>
                  <a:srgbClr val="292929"/>
                </a:solidFill>
              </a:rPr>
              <a:t>We can see that for the</a:t>
            </a:r>
            <a:r>
              <a:rPr lang="en-US" sz="2010">
                <a:solidFill>
                  <a:srgbClr val="292929"/>
                </a:solidFill>
              </a:rPr>
              <a:t> VAFB-SLC launchsite there are no rockets launched for heavy payload mass &gt;10,000 (kg). Also we can see there is no significant or clear pattern between Launch Site and Payload Mass for a successful launch.</a:t>
            </a:r>
            <a:endParaRPr sz="201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1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1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-US" sz="1410">
                <a:solidFill>
                  <a:srgbClr val="292929"/>
                </a:solidFill>
              </a:rPr>
              <a:t>Legend: </a:t>
            </a:r>
            <a:br>
              <a:rPr lang="en-US" sz="1410">
                <a:solidFill>
                  <a:srgbClr val="292929"/>
                </a:solidFill>
              </a:rPr>
            </a:br>
            <a:r>
              <a:rPr lang="en-US" sz="1410">
                <a:solidFill>
                  <a:srgbClr val="292929"/>
                </a:solidFill>
              </a:rPr>
              <a:t>Class 0 (</a:t>
            </a:r>
            <a:r>
              <a:rPr b="1" lang="en-US" sz="1410">
                <a:solidFill>
                  <a:schemeClr val="accent1"/>
                </a:solidFill>
              </a:rPr>
              <a:t>blue</a:t>
            </a:r>
            <a:r>
              <a:rPr lang="en-US" sz="1410">
                <a:solidFill>
                  <a:srgbClr val="292929"/>
                </a:solidFill>
              </a:rPr>
              <a:t>) = unsuccessful launch</a:t>
            </a:r>
            <a:br>
              <a:rPr lang="en-US" sz="1410">
                <a:solidFill>
                  <a:srgbClr val="292929"/>
                </a:solidFill>
              </a:rPr>
            </a:br>
            <a:r>
              <a:rPr lang="en-US" sz="1410">
                <a:solidFill>
                  <a:srgbClr val="292929"/>
                </a:solidFill>
              </a:rPr>
              <a:t>Class 1 (</a:t>
            </a:r>
            <a:r>
              <a:rPr b="1" lang="en-US" sz="1410">
                <a:solidFill>
                  <a:schemeClr val="accent2"/>
                </a:solidFill>
              </a:rPr>
              <a:t>orange</a:t>
            </a:r>
            <a:r>
              <a:rPr lang="en-US" sz="1410">
                <a:solidFill>
                  <a:srgbClr val="292929"/>
                </a:solidFill>
              </a:rPr>
              <a:t>) = successful launch.</a:t>
            </a:r>
            <a:endParaRPr sz="1410">
              <a:solidFill>
                <a:srgbClr val="292929"/>
              </a:solidFill>
            </a:endParaRPr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050" y="1595349"/>
            <a:ext cx="5672926" cy="35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20"/>
          <p:cNvSpPr txBox="1"/>
          <p:nvPr>
            <p:ph idx="1" type="body"/>
          </p:nvPr>
        </p:nvSpPr>
        <p:spPr>
          <a:xfrm>
            <a:off x="931425" y="1683850"/>
            <a:ext cx="4395300" cy="4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Highest </a:t>
            </a:r>
            <a:r>
              <a:rPr lang="en-US">
                <a:solidFill>
                  <a:srgbClr val="292929"/>
                </a:solidFill>
              </a:rPr>
              <a:t>Success</a:t>
            </a:r>
            <a:r>
              <a:rPr lang="en-US">
                <a:solidFill>
                  <a:srgbClr val="292929"/>
                </a:solidFill>
              </a:rPr>
              <a:t> Rate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Orbit types SSO, HEO, GEO, and ES-L1 have the highest success rates (100%).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Lowest Success Rate</a:t>
            </a:r>
            <a:endParaRPr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Orbit types GTO, ISS, MEO (&lt;70%).</a:t>
            </a:r>
            <a:endParaRPr>
              <a:solidFill>
                <a:srgbClr val="292929"/>
              </a:solidFill>
            </a:endParaRPr>
          </a:p>
        </p:txBody>
      </p:sp>
      <p:sp>
        <p:nvSpPr>
          <p:cNvPr id="321" name="Google Shape;321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22" name="Google Shape;3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350" y="1683850"/>
            <a:ext cx="5851458" cy="415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29" name="Google Shape;3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825" y="1479799"/>
            <a:ext cx="4243786" cy="46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 txBox="1"/>
          <p:nvPr>
            <p:ph idx="1" type="body"/>
          </p:nvPr>
        </p:nvSpPr>
        <p:spPr>
          <a:xfrm>
            <a:off x="817550" y="1535675"/>
            <a:ext cx="55965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8135" lvl="0" marL="4572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10"/>
              <a:buChar char="●"/>
            </a:pPr>
            <a:r>
              <a:rPr lang="en-US" sz="1410">
                <a:solidFill>
                  <a:srgbClr val="292929"/>
                </a:solidFill>
              </a:rPr>
              <a:t>It appears </a:t>
            </a:r>
            <a:r>
              <a:rPr lang="en-US" sz="1410">
                <a:solidFill>
                  <a:srgbClr val="292929"/>
                </a:solidFill>
              </a:rPr>
              <a:t>SpaceX</a:t>
            </a:r>
            <a:r>
              <a:rPr lang="en-US" sz="1410">
                <a:solidFill>
                  <a:srgbClr val="292929"/>
                </a:solidFill>
              </a:rPr>
              <a:t> started with LEO orbit with moderate </a:t>
            </a:r>
            <a:r>
              <a:rPr lang="en-US" sz="1410">
                <a:solidFill>
                  <a:srgbClr val="292929"/>
                </a:solidFill>
              </a:rPr>
              <a:t>success</a:t>
            </a:r>
            <a:r>
              <a:rPr lang="en-US" sz="1410">
                <a:solidFill>
                  <a:srgbClr val="292929"/>
                </a:solidFill>
              </a:rPr>
              <a:t> rate.</a:t>
            </a:r>
            <a:br>
              <a:rPr lang="en-US" sz="1410">
                <a:solidFill>
                  <a:srgbClr val="292929"/>
                </a:solidFill>
              </a:rPr>
            </a:br>
            <a:endParaRPr sz="1410">
              <a:solidFill>
                <a:srgbClr val="292929"/>
              </a:solidFill>
            </a:endParaRPr>
          </a:p>
          <a:p>
            <a:pPr indent="-318135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10"/>
              <a:buChar char="●"/>
            </a:pPr>
            <a:r>
              <a:rPr lang="en-US" sz="1410">
                <a:solidFill>
                  <a:srgbClr val="292929"/>
                </a:solidFill>
              </a:rPr>
              <a:t>SSO orbit seems to be </a:t>
            </a:r>
            <a:r>
              <a:rPr lang="en-US" sz="1410">
                <a:solidFill>
                  <a:srgbClr val="292929"/>
                </a:solidFill>
              </a:rPr>
              <a:t>successful, although number of light seems to be low.</a:t>
            </a:r>
            <a:br>
              <a:rPr lang="en-US" sz="1410">
                <a:solidFill>
                  <a:srgbClr val="292929"/>
                </a:solidFill>
              </a:rPr>
            </a:br>
            <a:endParaRPr sz="1410">
              <a:solidFill>
                <a:srgbClr val="292929"/>
              </a:solidFill>
            </a:endParaRPr>
          </a:p>
          <a:p>
            <a:pPr indent="-318135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10"/>
              <a:buChar char="●"/>
            </a:pPr>
            <a:r>
              <a:rPr lang="en-US" sz="1410">
                <a:solidFill>
                  <a:srgbClr val="292929"/>
                </a:solidFill>
              </a:rPr>
              <a:t>GTO and ISS orbit, there seems to be no relationship between flight numbers and success rate. </a:t>
            </a:r>
            <a:br>
              <a:rPr lang="en-US" sz="1410">
                <a:solidFill>
                  <a:srgbClr val="292929"/>
                </a:solidFill>
              </a:rPr>
            </a:br>
            <a:endParaRPr sz="1410">
              <a:solidFill>
                <a:srgbClr val="292929"/>
              </a:solidFill>
            </a:endParaRPr>
          </a:p>
          <a:p>
            <a:pPr indent="-318135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10"/>
              <a:buChar char="●"/>
            </a:pPr>
            <a:r>
              <a:rPr lang="en-US" sz="1410">
                <a:solidFill>
                  <a:srgbClr val="292929"/>
                </a:solidFill>
              </a:rPr>
              <a:t>VLEO has a high success rate, is used the most in recent launches.</a:t>
            </a:r>
            <a:endParaRPr sz="141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1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1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1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-US" sz="1410">
                <a:solidFill>
                  <a:srgbClr val="292929"/>
                </a:solidFill>
              </a:rPr>
              <a:t>Legend: </a:t>
            </a:r>
            <a:br>
              <a:rPr lang="en-US" sz="1410">
                <a:solidFill>
                  <a:srgbClr val="292929"/>
                </a:solidFill>
              </a:rPr>
            </a:br>
            <a:r>
              <a:rPr lang="en-US" sz="1410">
                <a:solidFill>
                  <a:srgbClr val="292929"/>
                </a:solidFill>
              </a:rPr>
              <a:t>Class 0 (</a:t>
            </a:r>
            <a:r>
              <a:rPr b="1" lang="en-US" sz="1410">
                <a:solidFill>
                  <a:schemeClr val="accent1"/>
                </a:solidFill>
              </a:rPr>
              <a:t>blue</a:t>
            </a:r>
            <a:r>
              <a:rPr lang="en-US" sz="1410">
                <a:solidFill>
                  <a:srgbClr val="292929"/>
                </a:solidFill>
              </a:rPr>
              <a:t>) = unsuccessful launch</a:t>
            </a:r>
            <a:br>
              <a:rPr lang="en-US" sz="1410">
                <a:solidFill>
                  <a:srgbClr val="292929"/>
                </a:solidFill>
              </a:rPr>
            </a:br>
            <a:r>
              <a:rPr lang="en-US" sz="1410">
                <a:solidFill>
                  <a:srgbClr val="292929"/>
                </a:solidFill>
              </a:rPr>
              <a:t>Class 1 (</a:t>
            </a:r>
            <a:r>
              <a:rPr b="1" lang="en-US" sz="1410">
                <a:solidFill>
                  <a:schemeClr val="accent2"/>
                </a:solidFill>
              </a:rPr>
              <a:t>orange</a:t>
            </a:r>
            <a:r>
              <a:rPr lang="en-US" sz="1410">
                <a:solidFill>
                  <a:srgbClr val="292929"/>
                </a:solidFill>
              </a:rPr>
              <a:t>) = successful launch.</a:t>
            </a:r>
            <a:endParaRPr sz="141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337" name="Google Shape;337;p22"/>
          <p:cNvSpPr txBox="1"/>
          <p:nvPr>
            <p:ph idx="1" type="body"/>
          </p:nvPr>
        </p:nvSpPr>
        <p:spPr>
          <a:xfrm>
            <a:off x="817550" y="1674250"/>
            <a:ext cx="45999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8135" lvl="0" marL="4572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10"/>
              <a:buChar char="●"/>
            </a:pPr>
            <a:r>
              <a:rPr lang="en-US" sz="1410">
                <a:solidFill>
                  <a:srgbClr val="292929"/>
                </a:solidFill>
              </a:rPr>
              <a:t>LEO orbit has moderate success rate for payload less than 6K kg</a:t>
            </a:r>
            <a:br>
              <a:rPr lang="en-US" sz="1410">
                <a:solidFill>
                  <a:srgbClr val="292929"/>
                </a:solidFill>
              </a:rPr>
            </a:br>
            <a:endParaRPr sz="1410">
              <a:solidFill>
                <a:srgbClr val="292929"/>
              </a:solidFill>
            </a:endParaRPr>
          </a:p>
          <a:p>
            <a:pPr indent="-318135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10"/>
              <a:buChar char="●"/>
            </a:pPr>
            <a:r>
              <a:rPr lang="en-US" sz="1410">
                <a:solidFill>
                  <a:srgbClr val="292929"/>
                </a:solidFill>
              </a:rPr>
              <a:t>SSO orbit seems to be successful for lower payload, we can observe that no payload is sent greater </a:t>
            </a:r>
            <a:r>
              <a:rPr lang="en-US" sz="1410">
                <a:solidFill>
                  <a:srgbClr val="292929"/>
                </a:solidFill>
              </a:rPr>
              <a:t>than</a:t>
            </a:r>
            <a:r>
              <a:rPr lang="en-US" sz="1410">
                <a:solidFill>
                  <a:srgbClr val="292929"/>
                </a:solidFill>
              </a:rPr>
              <a:t> 5K kg.</a:t>
            </a:r>
            <a:br>
              <a:rPr lang="en-US" sz="1410">
                <a:solidFill>
                  <a:srgbClr val="292929"/>
                </a:solidFill>
              </a:rPr>
            </a:br>
            <a:endParaRPr sz="1410">
              <a:solidFill>
                <a:srgbClr val="292929"/>
              </a:solidFill>
            </a:endParaRPr>
          </a:p>
          <a:p>
            <a:pPr indent="-318135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10"/>
              <a:buChar char="●"/>
            </a:pPr>
            <a:r>
              <a:rPr lang="en-US" sz="1410">
                <a:solidFill>
                  <a:srgbClr val="292929"/>
                </a:solidFill>
              </a:rPr>
              <a:t>GTO and ISS orbit, there seems to be no relationship between flight numbers and success rate. </a:t>
            </a:r>
            <a:br>
              <a:rPr lang="en-US" sz="1410">
                <a:solidFill>
                  <a:srgbClr val="292929"/>
                </a:solidFill>
              </a:rPr>
            </a:br>
            <a:endParaRPr sz="1410">
              <a:solidFill>
                <a:srgbClr val="292929"/>
              </a:solidFill>
            </a:endParaRPr>
          </a:p>
          <a:p>
            <a:pPr indent="-318135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10"/>
              <a:buChar char="●"/>
            </a:pPr>
            <a:r>
              <a:rPr lang="en-US" sz="1410">
                <a:solidFill>
                  <a:srgbClr val="292929"/>
                </a:solidFill>
              </a:rPr>
              <a:t>VLEO has a high success rate, is used the most in recent launches.</a:t>
            </a:r>
            <a:endParaRPr sz="141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1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1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-US" sz="1410">
                <a:solidFill>
                  <a:srgbClr val="292929"/>
                </a:solidFill>
              </a:rPr>
              <a:t>Legend: </a:t>
            </a:r>
            <a:br>
              <a:rPr lang="en-US" sz="1410">
                <a:solidFill>
                  <a:srgbClr val="292929"/>
                </a:solidFill>
              </a:rPr>
            </a:br>
            <a:r>
              <a:rPr lang="en-US" sz="1410">
                <a:solidFill>
                  <a:srgbClr val="292929"/>
                </a:solidFill>
              </a:rPr>
              <a:t>Class 0 (</a:t>
            </a:r>
            <a:r>
              <a:rPr b="1" lang="en-US" sz="1410">
                <a:solidFill>
                  <a:schemeClr val="accent1"/>
                </a:solidFill>
              </a:rPr>
              <a:t>blue</a:t>
            </a:r>
            <a:r>
              <a:rPr lang="en-US" sz="1410">
                <a:solidFill>
                  <a:srgbClr val="292929"/>
                </a:solidFill>
              </a:rPr>
              <a:t>) = unsuccessful launch</a:t>
            </a:r>
            <a:br>
              <a:rPr lang="en-US" sz="1410">
                <a:solidFill>
                  <a:srgbClr val="292929"/>
                </a:solidFill>
              </a:rPr>
            </a:br>
            <a:r>
              <a:rPr lang="en-US" sz="1410">
                <a:solidFill>
                  <a:srgbClr val="292929"/>
                </a:solidFill>
              </a:rPr>
              <a:t>Class 1 (</a:t>
            </a:r>
            <a:r>
              <a:rPr b="1" lang="en-US" sz="1410">
                <a:solidFill>
                  <a:schemeClr val="accent2"/>
                </a:solidFill>
              </a:rPr>
              <a:t>orange</a:t>
            </a:r>
            <a:r>
              <a:rPr lang="en-US" sz="1410">
                <a:solidFill>
                  <a:srgbClr val="292929"/>
                </a:solidFill>
              </a:rPr>
              <a:t>) = successful launch.</a:t>
            </a:r>
            <a:endParaRPr sz="1410">
              <a:solidFill>
                <a:srgbClr val="292929"/>
              </a:solidFill>
            </a:endParaRPr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450" y="1674249"/>
            <a:ext cx="5473149" cy="3249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23"/>
          <p:cNvSpPr txBox="1"/>
          <p:nvPr>
            <p:ph idx="1" type="body"/>
          </p:nvPr>
        </p:nvSpPr>
        <p:spPr>
          <a:xfrm>
            <a:off x="769998" y="1438225"/>
            <a:ext cx="4637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We can observe that success rate since 2013 kept increasing till 2020, this is good new for future flights.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45" name="Google Shape;345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346" name="Google Shape;3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399" y="1392499"/>
            <a:ext cx="5514556" cy="46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24"/>
          <p:cNvSpPr txBox="1"/>
          <p:nvPr>
            <p:ph idx="1" type="body"/>
          </p:nvPr>
        </p:nvSpPr>
        <p:spPr>
          <a:xfrm>
            <a:off x="770005" y="1674225"/>
            <a:ext cx="4649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identify unique launch site, we use sql </a:t>
            </a:r>
            <a:r>
              <a:rPr b="1" lang="en-US" sz="2200">
                <a:solidFill>
                  <a:srgbClr val="292929"/>
                </a:solidFill>
              </a:rPr>
              <a:t>DISTINCT</a:t>
            </a:r>
            <a:r>
              <a:rPr lang="en-US" sz="2200">
                <a:solidFill>
                  <a:srgbClr val="292929"/>
                </a:solidFill>
              </a:rPr>
              <a:t> clause in the query.</a:t>
            </a:r>
            <a:endParaRPr/>
          </a:p>
        </p:txBody>
      </p:sp>
      <p:sp>
        <p:nvSpPr>
          <p:cNvPr id="353" name="Google Shape;353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730" y="1333324"/>
            <a:ext cx="61150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730" y="2167824"/>
            <a:ext cx="16002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25"/>
          <p:cNvSpPr txBox="1"/>
          <p:nvPr>
            <p:ph idx="1" type="body"/>
          </p:nvPr>
        </p:nvSpPr>
        <p:spPr>
          <a:xfrm>
            <a:off x="859850" y="1279650"/>
            <a:ext cx="103359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find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records where launch sites’ names start with `KSC` we use LIKE ope</a:t>
            </a:r>
            <a:r>
              <a:rPr lang="en-US" sz="2200">
                <a:solidFill>
                  <a:srgbClr val="292929"/>
                </a:solidFill>
              </a:rPr>
              <a:t>rator and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percent </a:t>
            </a:r>
            <a:r>
              <a:rPr lang="en-US" sz="2200">
                <a:solidFill>
                  <a:srgbClr val="292929"/>
                </a:solidFill>
              </a:rPr>
              <a:t>sign (%) after keyword, for example; “</a:t>
            </a:r>
            <a:r>
              <a:rPr b="1" lang="en-US" sz="2200">
                <a:solidFill>
                  <a:srgbClr val="292929"/>
                </a:solidFill>
              </a:rPr>
              <a:t>like ‘KSC%’</a:t>
            </a:r>
            <a:r>
              <a:rPr lang="en-US" sz="2200">
                <a:solidFill>
                  <a:srgbClr val="292929"/>
                </a:solidFill>
              </a:rPr>
              <a:t>” This will give us all records where “launch site” starts with “KSC”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limit number of records in the query we use “LIMIT” operator, for example “</a:t>
            </a:r>
            <a:r>
              <a:rPr b="1" lang="en-US" sz="2200">
                <a:solidFill>
                  <a:srgbClr val="292929"/>
                </a:solidFill>
              </a:rPr>
              <a:t>limit 5</a:t>
            </a:r>
            <a:r>
              <a:rPr lang="en-US" sz="2200">
                <a:solidFill>
                  <a:srgbClr val="292929"/>
                </a:solidFill>
              </a:rPr>
              <a:t>”</a:t>
            </a:r>
            <a:endParaRPr/>
          </a:p>
        </p:txBody>
      </p:sp>
      <p:sp>
        <p:nvSpPr>
          <p:cNvPr id="362" name="Google Shape;362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'KSC'</a:t>
            </a:r>
            <a:endParaRPr/>
          </a:p>
        </p:txBody>
      </p:sp>
      <p:pic>
        <p:nvPicPr>
          <p:cNvPr id="363" name="Google Shape;3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100" y="2905113"/>
            <a:ext cx="80962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100" y="3520238"/>
            <a:ext cx="8409970" cy="273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26"/>
          <p:cNvSpPr txBox="1"/>
          <p:nvPr>
            <p:ph idx="1" type="body"/>
          </p:nvPr>
        </p:nvSpPr>
        <p:spPr>
          <a:xfrm>
            <a:off x="770000" y="1825625"/>
            <a:ext cx="97455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calculate total </a:t>
            </a:r>
            <a:r>
              <a:rPr lang="en-US" sz="2200">
                <a:solidFill>
                  <a:srgbClr val="292929"/>
                </a:solidFill>
              </a:rPr>
              <a:t>payload</a:t>
            </a:r>
            <a:r>
              <a:rPr lang="en-US" sz="2200">
                <a:solidFill>
                  <a:srgbClr val="292929"/>
                </a:solidFill>
              </a:rPr>
              <a:t> carried by boosters from N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ASA we use SUM() fun</a:t>
            </a:r>
            <a:r>
              <a:rPr lang="en-US" sz="2200">
                <a:solidFill>
                  <a:srgbClr val="292929"/>
                </a:solidFill>
              </a:rPr>
              <a:t>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We have to include WHERE clause, this will calculate total payload only from NASA</a:t>
            </a:r>
            <a:endParaRPr/>
          </a:p>
        </p:txBody>
      </p:sp>
      <p:sp>
        <p:nvSpPr>
          <p:cNvPr id="371" name="Google Shape;371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372" name="Google Shape;3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850" y="3005138"/>
            <a:ext cx="98202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350" y="4551263"/>
            <a:ext cx="9144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6"/>
          <p:cNvSpPr txBox="1"/>
          <p:nvPr/>
        </p:nvSpPr>
        <p:spPr>
          <a:xfrm>
            <a:off x="999400" y="4551275"/>
            <a:ext cx="9144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Payload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27"/>
          <p:cNvSpPr txBox="1"/>
          <p:nvPr>
            <p:ph idx="1" type="body"/>
          </p:nvPr>
        </p:nvSpPr>
        <p:spPr>
          <a:xfrm>
            <a:off x="770000" y="1825625"/>
            <a:ext cx="97455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calculate average payload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mass carried by booster version F9 v1.1 we use AVG() function and WHERE clause to identify Booster version.</a:t>
            </a:r>
            <a:endParaRPr/>
          </a:p>
        </p:txBody>
      </p:sp>
      <p:sp>
        <p:nvSpPr>
          <p:cNvPr id="381" name="Google Shape;381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382" name="Google Shape;3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3082025"/>
            <a:ext cx="10291171" cy="279114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/>
        </p:nvSpPr>
        <p:spPr>
          <a:xfrm>
            <a:off x="770800" y="4856075"/>
            <a:ext cx="9144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Payload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28"/>
          <p:cNvSpPr txBox="1"/>
          <p:nvPr>
            <p:ph idx="1" type="body"/>
          </p:nvPr>
        </p:nvSpPr>
        <p:spPr>
          <a:xfrm>
            <a:off x="770000" y="1558200"/>
            <a:ext cx="97455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find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first successful landing outcome on drone ship</a:t>
            </a:r>
            <a:r>
              <a:rPr lang="en-US" sz="2200">
                <a:solidFill>
                  <a:srgbClr val="292929"/>
                </a:solidFill>
              </a:rPr>
              <a:t> we use MIN() function to find the earliest date in the column DATE and used WHERE clause to find landing outcome is “Drone Ship”</a:t>
            </a:r>
            <a:endParaRPr/>
          </a:p>
        </p:txBody>
      </p:sp>
      <p:sp>
        <p:nvSpPr>
          <p:cNvPr id="390" name="Google Shape;390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</a:t>
            </a:r>
            <a:r>
              <a:rPr lang="en-US" sz="4000">
                <a:solidFill>
                  <a:srgbClr val="0B49CB"/>
                </a:solidFill>
              </a:rPr>
              <a:t>landing outcome in drone ship</a:t>
            </a:r>
            <a:endParaRPr/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699600"/>
            <a:ext cx="10515599" cy="207180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 txBox="1"/>
          <p:nvPr/>
        </p:nvSpPr>
        <p:spPr>
          <a:xfrm>
            <a:off x="923200" y="3941675"/>
            <a:ext cx="9144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Min Date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712225" y="1396697"/>
            <a:ext cx="5711700" cy="4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92929"/>
                </a:solidFill>
              </a:rPr>
              <a:t>Summary of methodologies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Data Collection through API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Data Collection with Web Scraping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Data Wrangling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Exploratory Data Analysis with SQL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Exploratory Data Analysis with Data Visualization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Interactive Visual Analytics with Folium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Machine Learning Prediction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6423925" y="1396700"/>
            <a:ext cx="4953600" cy="4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92929"/>
                </a:solidFill>
              </a:rPr>
              <a:t>Summary of all results</a:t>
            </a:r>
            <a:endParaRPr b="1" sz="1800">
              <a:solidFill>
                <a:srgbClr val="292929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Exploratory Data Analysis result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Interactive analytics in screenshots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Predictive Analytics result</a:t>
            </a:r>
            <a:endParaRPr sz="2200">
              <a:solidFill>
                <a:srgbClr val="292929"/>
              </a:solidFill>
            </a:endParaRPr>
          </a:p>
        </p:txBody>
      </p:sp>
      <p:cxnSp>
        <p:nvCxnSpPr>
          <p:cNvPr id="104" name="Google Shape;104;p3"/>
          <p:cNvCxnSpPr/>
          <p:nvPr/>
        </p:nvCxnSpPr>
        <p:spPr>
          <a:xfrm>
            <a:off x="6329525" y="1598550"/>
            <a:ext cx="9900" cy="40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29"/>
          <p:cNvSpPr txBox="1"/>
          <p:nvPr>
            <p:ph idx="1" type="body"/>
          </p:nvPr>
        </p:nvSpPr>
        <p:spPr>
          <a:xfrm>
            <a:off x="770000" y="1242900"/>
            <a:ext cx="105156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find the l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ist </a:t>
            </a:r>
            <a:r>
              <a:rPr lang="en-US" sz="2200">
                <a:solidFill>
                  <a:srgbClr val="292929"/>
                </a:solidFill>
              </a:rPr>
              <a:t>of the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names of boosters which have successfully landed on ground pa</a:t>
            </a:r>
            <a:r>
              <a:rPr lang="en-US" sz="2200">
                <a:solidFill>
                  <a:srgbClr val="292929"/>
                </a:solidFill>
              </a:rPr>
              <a:t>d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and had payload mass greater than 4000 but less than 6000 we use W</a:t>
            </a:r>
            <a:r>
              <a:rPr lang="en-US" sz="2200">
                <a:solidFill>
                  <a:srgbClr val="292929"/>
                </a:solidFill>
              </a:rPr>
              <a:t>HERE clause to find lading outcome is </a:t>
            </a:r>
            <a:r>
              <a:rPr lang="en-US" sz="2200">
                <a:solidFill>
                  <a:srgbClr val="292929"/>
                </a:solidFill>
              </a:rPr>
              <a:t>success</a:t>
            </a:r>
            <a:r>
              <a:rPr lang="en-US" sz="2200">
                <a:solidFill>
                  <a:srgbClr val="292929"/>
                </a:solidFill>
              </a:rPr>
              <a:t> for Ground Pad and we use AND and greater than “&gt;” and Less </a:t>
            </a:r>
            <a:r>
              <a:rPr lang="en-US" sz="2200">
                <a:solidFill>
                  <a:srgbClr val="292929"/>
                </a:solidFill>
              </a:rPr>
              <a:t>Than</a:t>
            </a:r>
            <a:r>
              <a:rPr lang="en-US" sz="2200">
                <a:solidFill>
                  <a:srgbClr val="292929"/>
                </a:solidFill>
              </a:rPr>
              <a:t> (&lt;) operator to identify </a:t>
            </a:r>
            <a:r>
              <a:rPr lang="en-US" sz="2200">
                <a:solidFill>
                  <a:srgbClr val="292929"/>
                </a:solidFill>
              </a:rPr>
              <a:t>payload</a:t>
            </a:r>
            <a:r>
              <a:rPr lang="en-US" sz="2200">
                <a:solidFill>
                  <a:srgbClr val="292929"/>
                </a:solidFill>
              </a:rPr>
              <a:t> mass. </a:t>
            </a:r>
            <a:endParaRPr/>
          </a:p>
        </p:txBody>
      </p:sp>
      <p:sp>
        <p:nvSpPr>
          <p:cNvPr id="399" name="Google Shape;399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</a:t>
            </a:r>
            <a:r>
              <a:rPr lang="en-US" sz="4000">
                <a:solidFill>
                  <a:srgbClr val="0B49CB"/>
                </a:solidFill>
              </a:rPr>
              <a:t>Ground Pad</a:t>
            </a: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 with Payload between 4000 and 6000</a:t>
            </a:r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00" y="2710300"/>
            <a:ext cx="109918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30"/>
          <p:cNvSpPr txBox="1"/>
          <p:nvPr>
            <p:ph idx="1" type="body"/>
          </p:nvPr>
        </p:nvSpPr>
        <p:spPr>
          <a:xfrm>
            <a:off x="770000" y="1257850"/>
            <a:ext cx="97455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c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alculate the total number of successful and failure mission outcomes we use COUNT() function</a:t>
            </a:r>
            <a:r>
              <a:rPr lang="en-US" sz="2200">
                <a:solidFill>
                  <a:srgbClr val="292929"/>
                </a:solidFill>
              </a:rPr>
              <a:t> and we GROUP BY </a:t>
            </a:r>
            <a:r>
              <a:rPr lang="en-US" sz="2200">
                <a:solidFill>
                  <a:srgbClr val="292929"/>
                </a:solidFill>
              </a:rPr>
              <a:t>clause</a:t>
            </a:r>
            <a:r>
              <a:rPr lang="en-US" sz="2200">
                <a:solidFill>
                  <a:srgbClr val="292929"/>
                </a:solidFill>
              </a:rPr>
              <a:t> to group by mission outcome status.</a:t>
            </a:r>
            <a:endParaRPr/>
          </a:p>
        </p:txBody>
      </p:sp>
      <p:sp>
        <p:nvSpPr>
          <p:cNvPr id="407" name="Google Shape;407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408" name="Google Shape;4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338" y="2654150"/>
            <a:ext cx="9292825" cy="32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31"/>
          <p:cNvSpPr txBox="1"/>
          <p:nvPr>
            <p:ph idx="1" type="body"/>
          </p:nvPr>
        </p:nvSpPr>
        <p:spPr>
          <a:xfrm>
            <a:off x="894325" y="1452400"/>
            <a:ext cx="103914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find Max Payload, we use a subquery, first, find the maximum value of the payload by using MAX() function, and second, filter the dataset to perform a search if PAYLOAD_MASS__KG_ is the maximum value of the payload. According to the result, version F9 B5 B10xx.x boosters could carried the maximum payload.</a:t>
            </a:r>
            <a:endParaRPr/>
          </a:p>
        </p:txBody>
      </p:sp>
      <p:sp>
        <p:nvSpPr>
          <p:cNvPr id="415" name="Google Shape;415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416" name="Google Shape;4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325" y="2854050"/>
            <a:ext cx="9723249" cy="37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32"/>
          <p:cNvSpPr txBox="1"/>
          <p:nvPr>
            <p:ph idx="1" type="body"/>
          </p:nvPr>
        </p:nvSpPr>
        <p:spPr>
          <a:xfrm>
            <a:off x="720200" y="1504800"/>
            <a:ext cx="106152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find list of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landing_outcomes in ground pad ,booster versions, launch_site for </a:t>
            </a:r>
            <a:r>
              <a:rPr lang="en-US" sz="2200">
                <a:solidFill>
                  <a:srgbClr val="292929"/>
                </a:solidFill>
              </a:rPr>
              <a:t>the 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year 2017, we need to use EXTRACT </a:t>
            </a:r>
            <a:r>
              <a:rPr lang="en-US" sz="2200">
                <a:solidFill>
                  <a:srgbClr val="292929"/>
                </a:solidFill>
              </a:rPr>
              <a:t>clause to convert date to Year and filter landing outcome for successful landing for ground pad. Also we converted date to month as name. 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-US" sz="4000">
                <a:solidFill>
                  <a:srgbClr val="0B49CB"/>
                </a:solidFill>
              </a:rPr>
              <a:t>7</a:t>
            </a: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 Launch Records</a:t>
            </a:r>
            <a:endParaRPr/>
          </a:p>
        </p:txBody>
      </p:sp>
      <p:pic>
        <p:nvPicPr>
          <p:cNvPr id="424" name="Google Shape;4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250" y="3123100"/>
            <a:ext cx="10467500" cy="20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431" name="Google Shape;4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5" y="2264675"/>
            <a:ext cx="10646852" cy="19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3"/>
          <p:cNvSpPr txBox="1"/>
          <p:nvPr/>
        </p:nvSpPr>
        <p:spPr>
          <a:xfrm>
            <a:off x="828900" y="1360675"/>
            <a:ext cx="1051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find total rank for landing outcome we use </a:t>
            </a:r>
            <a:r>
              <a:rPr lang="en-US"/>
              <a:t>WHERE clause, filter the dataset to perform a search if the date is between 2010-06-04 and 2017-03-20. Then we Using the ORDER BY clause to sort the records by total number of landing, and using DESC keyword to sort the records in descending order.</a:t>
            </a:r>
            <a:endParaRPr/>
          </a:p>
        </p:txBody>
      </p:sp>
      <p:sp>
        <p:nvSpPr>
          <p:cNvPr id="433" name="Google Shape;433;p33"/>
          <p:cNvSpPr txBox="1"/>
          <p:nvPr>
            <p:ph idx="1" type="body"/>
          </p:nvPr>
        </p:nvSpPr>
        <p:spPr>
          <a:xfrm>
            <a:off x="730700" y="4671600"/>
            <a:ext cx="10594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To find rank and count</a:t>
            </a: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of successful landing_outcomes between the date 2010-06-04 and 2017-03-20 in descending order we use the same query but </a:t>
            </a:r>
            <a:r>
              <a:rPr lang="en-US">
                <a:solidFill>
                  <a:srgbClr val="292929"/>
                </a:solidFill>
              </a:rPr>
              <a:t>this time we added </a:t>
            </a:r>
            <a:r>
              <a:rPr lang="en-US">
                <a:solidFill>
                  <a:srgbClr val="292929"/>
                </a:solidFill>
              </a:rPr>
              <a:t>additional</a:t>
            </a:r>
            <a:r>
              <a:rPr lang="en-US">
                <a:solidFill>
                  <a:srgbClr val="292929"/>
                </a:solidFill>
              </a:rPr>
              <a:t> WHERE </a:t>
            </a:r>
            <a:r>
              <a:rPr lang="en-US">
                <a:solidFill>
                  <a:srgbClr val="292929"/>
                </a:solidFill>
              </a:rPr>
              <a:t>clause</a:t>
            </a:r>
            <a:r>
              <a:rPr lang="en-US">
                <a:solidFill>
                  <a:srgbClr val="292929"/>
                </a:solidFill>
              </a:rPr>
              <a:t> for Success.</a:t>
            </a:r>
            <a:endParaRPr/>
          </a:p>
        </p:txBody>
      </p:sp>
      <p:pic>
        <p:nvPicPr>
          <p:cNvPr id="434" name="Google Shape;4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75" y="5263500"/>
            <a:ext cx="10646850" cy="14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All Launch Site - Global Map</a:t>
            </a:r>
            <a:endParaRPr/>
          </a:p>
        </p:txBody>
      </p:sp>
      <p:pic>
        <p:nvPicPr>
          <p:cNvPr id="446" name="Google Shape;4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25" y="1333299"/>
            <a:ext cx="10351539" cy="463307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5"/>
          <p:cNvSpPr txBox="1"/>
          <p:nvPr/>
        </p:nvSpPr>
        <p:spPr>
          <a:xfrm>
            <a:off x="937450" y="4095050"/>
            <a:ext cx="199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SpaceX has two launch site, both site are in United States, one east cost, Florida and other is west cost, California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36"/>
          <p:cNvSpPr txBox="1"/>
          <p:nvPr>
            <p:ph idx="1" type="body"/>
          </p:nvPr>
        </p:nvSpPr>
        <p:spPr>
          <a:xfrm>
            <a:off x="770000" y="1368375"/>
            <a:ext cx="2673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92929"/>
                </a:solidFill>
              </a:rPr>
              <a:t>Florida</a:t>
            </a:r>
            <a:endParaRPr b="1"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Markers showing launch site with color labels</a:t>
            </a:r>
            <a:endParaRPr/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731" y="2197249"/>
            <a:ext cx="248602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999" y="2152650"/>
            <a:ext cx="3243184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1400" y="2152647"/>
            <a:ext cx="3185975" cy="27762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36"/>
          <p:cNvCxnSpPr/>
          <p:nvPr/>
        </p:nvCxnSpPr>
        <p:spPr>
          <a:xfrm>
            <a:off x="8061850" y="2091925"/>
            <a:ext cx="0" cy="39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36"/>
          <p:cNvSpPr txBox="1"/>
          <p:nvPr>
            <p:ph idx="2" type="body"/>
          </p:nvPr>
        </p:nvSpPr>
        <p:spPr>
          <a:xfrm>
            <a:off x="8332975" y="1412525"/>
            <a:ext cx="2673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92929"/>
                </a:solidFill>
              </a:rPr>
              <a:t>California</a:t>
            </a:r>
            <a:endParaRPr b="1"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4100" y="5029725"/>
            <a:ext cx="2175135" cy="16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000" y="4828125"/>
            <a:ext cx="1888021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Distance from Launch Site to Landmarks</a:t>
            </a:r>
            <a:endParaRPr/>
          </a:p>
        </p:txBody>
      </p:sp>
      <p:pic>
        <p:nvPicPr>
          <p:cNvPr id="468" name="Google Shape;4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50" y="1960450"/>
            <a:ext cx="1913525" cy="36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7"/>
          <p:cNvSpPr txBox="1"/>
          <p:nvPr>
            <p:ph idx="1" type="body"/>
          </p:nvPr>
        </p:nvSpPr>
        <p:spPr>
          <a:xfrm>
            <a:off x="685175" y="1470250"/>
            <a:ext cx="238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92929"/>
                </a:solidFill>
              </a:rPr>
              <a:t>Closest City</a:t>
            </a:r>
            <a:endParaRPr b="1" sz="1700">
              <a:solidFill>
                <a:srgbClr val="292929"/>
              </a:solidFill>
            </a:endParaRPr>
          </a:p>
        </p:txBody>
      </p:sp>
      <p:pic>
        <p:nvPicPr>
          <p:cNvPr id="470" name="Google Shape;4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4140" y="1960477"/>
            <a:ext cx="2381400" cy="36698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7"/>
          <p:cNvSpPr txBox="1"/>
          <p:nvPr>
            <p:ph idx="2" type="body"/>
          </p:nvPr>
        </p:nvSpPr>
        <p:spPr>
          <a:xfrm>
            <a:off x="3123125" y="1470250"/>
            <a:ext cx="238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92929"/>
                </a:solidFill>
              </a:rPr>
              <a:t>Closest Railway</a:t>
            </a:r>
            <a:endParaRPr b="1" sz="1700">
              <a:solidFill>
                <a:srgbClr val="292929"/>
              </a:solidFill>
            </a:endParaRPr>
          </a:p>
        </p:txBody>
      </p:sp>
      <p:pic>
        <p:nvPicPr>
          <p:cNvPr id="472" name="Google Shape;47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5423" y="1962527"/>
            <a:ext cx="2163352" cy="36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7"/>
          <p:cNvSpPr txBox="1"/>
          <p:nvPr>
            <p:ph idx="3" type="body"/>
          </p:nvPr>
        </p:nvSpPr>
        <p:spPr>
          <a:xfrm>
            <a:off x="5985425" y="1470250"/>
            <a:ext cx="238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92929"/>
                </a:solidFill>
              </a:rPr>
              <a:t>Closest Highway</a:t>
            </a:r>
            <a:endParaRPr b="1" sz="1700">
              <a:solidFill>
                <a:srgbClr val="292929"/>
              </a:solidFill>
            </a:endParaRPr>
          </a:p>
        </p:txBody>
      </p:sp>
      <p:pic>
        <p:nvPicPr>
          <p:cNvPr id="474" name="Google Shape;47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2448" y="1962526"/>
            <a:ext cx="2687000" cy="36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7"/>
          <p:cNvSpPr txBox="1"/>
          <p:nvPr>
            <p:ph idx="4" type="body"/>
          </p:nvPr>
        </p:nvSpPr>
        <p:spPr>
          <a:xfrm>
            <a:off x="8572450" y="1470250"/>
            <a:ext cx="238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92929"/>
                </a:solidFill>
              </a:rPr>
              <a:t>Closest Coast</a:t>
            </a:r>
            <a:endParaRPr b="1" sz="17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28075" y="1430800"/>
            <a:ext cx="105300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92929"/>
                </a:solidFill>
              </a:rPr>
              <a:t>Project background and context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</a:t>
            </a:r>
            <a:endParaRPr sz="1800">
              <a:solidFill>
                <a:srgbClr val="292929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92929"/>
                </a:solidFill>
              </a:rPr>
              <a:t>What is the problem, what we trying to find out?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What factors determine if the rocket will land successfully?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The interaction amongst various features that determine the success rate of a successful landing.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lang="en-US" sz="1800">
                <a:solidFill>
                  <a:srgbClr val="292929"/>
                </a:solidFill>
              </a:rPr>
              <a:t>What operating conditions needs to be in place to ensure a successful landing program.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p39"/>
          <p:cNvSpPr txBox="1"/>
          <p:nvPr>
            <p:ph idx="1" type="body"/>
          </p:nvPr>
        </p:nvSpPr>
        <p:spPr>
          <a:xfrm>
            <a:off x="770005" y="1825625"/>
            <a:ext cx="4667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SpaceX Launch </a:t>
            </a:r>
            <a:r>
              <a:rPr lang="en-US" sz="2200">
                <a:solidFill>
                  <a:srgbClr val="292929"/>
                </a:solidFill>
              </a:rPr>
              <a:t>Dashboard</a:t>
            </a:r>
            <a:r>
              <a:rPr lang="en-US" sz="2200">
                <a:solidFill>
                  <a:srgbClr val="292929"/>
                </a:solidFill>
              </a:rPr>
              <a:t> contains </a:t>
            </a:r>
            <a:r>
              <a:rPr lang="en-US" sz="2200">
                <a:solidFill>
                  <a:srgbClr val="292929"/>
                </a:solidFill>
              </a:rPr>
              <a:t>following</a:t>
            </a:r>
            <a:r>
              <a:rPr lang="en-US" sz="2200">
                <a:solidFill>
                  <a:srgbClr val="292929"/>
                </a:solidFill>
              </a:rPr>
              <a:t> key </a:t>
            </a:r>
            <a:r>
              <a:rPr lang="en-US" sz="2200">
                <a:solidFill>
                  <a:srgbClr val="292929"/>
                </a:solidFill>
              </a:rPr>
              <a:t>elements</a:t>
            </a:r>
            <a:r>
              <a:rPr lang="en-US" sz="2200">
                <a:solidFill>
                  <a:srgbClr val="292929"/>
                </a:solidFill>
              </a:rPr>
              <a:t>. 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Dropdown with all launch sites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Success Rate Pie Chart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Payload Range Selector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Count of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</a:rPr>
              <a:t> payload for all sites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SpaceX Launch Records Dashboard</a:t>
            </a:r>
            <a:endParaRPr/>
          </a:p>
        </p:txBody>
      </p:sp>
      <p:pic>
        <p:nvPicPr>
          <p:cNvPr id="488" name="Google Shape;4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505" y="1240099"/>
            <a:ext cx="5786173" cy="46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46758b442_0_66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g1146758b442_0_66"/>
          <p:cNvSpPr txBox="1"/>
          <p:nvPr>
            <p:ph idx="1" type="body"/>
          </p:nvPr>
        </p:nvSpPr>
        <p:spPr>
          <a:xfrm>
            <a:off x="770005" y="1825625"/>
            <a:ext cx="4667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Success</a:t>
            </a:r>
            <a:r>
              <a:rPr lang="en-US" sz="2200">
                <a:solidFill>
                  <a:srgbClr val="292929"/>
                </a:solidFill>
              </a:rPr>
              <a:t> rate by all sites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Top, the most successful launch site is KSC LC-39A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Second,successful launch site is CCAFS LC-40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Least successful launch site is CCAFS SLC-40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1146758b442_0_66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Sites</a:t>
            </a:r>
            <a:endParaRPr/>
          </a:p>
        </p:txBody>
      </p:sp>
      <p:pic>
        <p:nvPicPr>
          <p:cNvPr id="496" name="Google Shape;496;g1146758b442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213" y="1952763"/>
            <a:ext cx="566737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40"/>
          <p:cNvSpPr txBox="1"/>
          <p:nvPr>
            <p:ph idx="1" type="body"/>
          </p:nvPr>
        </p:nvSpPr>
        <p:spPr>
          <a:xfrm>
            <a:off x="734026" y="1825625"/>
            <a:ext cx="53619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Based on data, highest launch </a:t>
            </a:r>
            <a:r>
              <a:rPr lang="en-US" sz="2200">
                <a:solidFill>
                  <a:srgbClr val="292929"/>
                </a:solidFill>
              </a:rPr>
              <a:t>success</a:t>
            </a:r>
            <a:r>
              <a:rPr lang="en-US" sz="2200">
                <a:solidFill>
                  <a:srgbClr val="292929"/>
                </a:solidFill>
              </a:rPr>
              <a:t> Ratio is by KSC LC-39A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~77% </a:t>
            </a:r>
            <a:r>
              <a:rPr lang="en-US" sz="2200">
                <a:solidFill>
                  <a:srgbClr val="292929"/>
                </a:solidFill>
              </a:rPr>
              <a:t>success</a:t>
            </a:r>
            <a:r>
              <a:rPr lang="en-US" sz="2200">
                <a:solidFill>
                  <a:srgbClr val="292929"/>
                </a:solidFill>
              </a:rPr>
              <a:t> rate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Highest</a:t>
            </a:r>
            <a:r>
              <a:rPr lang="en-US" sz="4000">
                <a:solidFill>
                  <a:srgbClr val="0B49CB"/>
                </a:solidFill>
              </a:rPr>
              <a:t> Launch </a:t>
            </a:r>
            <a:r>
              <a:rPr lang="en-US" sz="4000">
                <a:solidFill>
                  <a:srgbClr val="0B49CB"/>
                </a:solidFill>
              </a:rPr>
              <a:t>Success</a:t>
            </a:r>
            <a:r>
              <a:rPr lang="en-US" sz="4000">
                <a:solidFill>
                  <a:srgbClr val="0B49CB"/>
                </a:solidFill>
              </a:rPr>
              <a:t> Ratio</a:t>
            </a:r>
            <a:endParaRPr/>
          </a:p>
        </p:txBody>
      </p:sp>
      <p:pic>
        <p:nvPicPr>
          <p:cNvPr id="504" name="Google Shape;5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938" y="1912563"/>
            <a:ext cx="51530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p41"/>
          <p:cNvSpPr txBox="1"/>
          <p:nvPr>
            <p:ph idx="1" type="body"/>
          </p:nvPr>
        </p:nvSpPr>
        <p:spPr>
          <a:xfrm>
            <a:off x="748100" y="1344850"/>
            <a:ext cx="105594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92929"/>
                </a:solidFill>
              </a:rPr>
              <a:t>Based on data representing payload vs outcome launch, we can see </a:t>
            </a:r>
            <a:r>
              <a:rPr lang="en-US" sz="1100">
                <a:solidFill>
                  <a:srgbClr val="292929"/>
                </a:solidFill>
              </a:rPr>
              <a:t>distinct</a:t>
            </a:r>
            <a:r>
              <a:rPr lang="en-US" sz="1100">
                <a:solidFill>
                  <a:srgbClr val="292929"/>
                </a:solidFill>
              </a:rPr>
              <a:t> difference in </a:t>
            </a:r>
            <a:r>
              <a:rPr lang="en-US" sz="1100">
                <a:solidFill>
                  <a:srgbClr val="292929"/>
                </a:solidFill>
              </a:rPr>
              <a:t>success</a:t>
            </a:r>
            <a:r>
              <a:rPr lang="en-US" sz="1100">
                <a:solidFill>
                  <a:srgbClr val="292929"/>
                </a:solidFill>
              </a:rPr>
              <a:t> rate between heavy and light payload. For example:</a:t>
            </a:r>
            <a:endParaRPr sz="1100">
              <a:solidFill>
                <a:srgbClr val="292929"/>
              </a:solidFill>
            </a:endParaRPr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Char char="•"/>
            </a:pPr>
            <a:r>
              <a:rPr lang="en-US" sz="1100">
                <a:solidFill>
                  <a:srgbClr val="292929"/>
                </a:solidFill>
              </a:rPr>
              <a:t>0 - 2K	38% success rate, not </a:t>
            </a:r>
            <a:r>
              <a:rPr lang="en-US" sz="1100">
                <a:solidFill>
                  <a:srgbClr val="292929"/>
                </a:solidFill>
              </a:rPr>
              <a:t>significant</a:t>
            </a:r>
            <a:r>
              <a:rPr lang="en-US" sz="1100">
                <a:solidFill>
                  <a:srgbClr val="292929"/>
                </a:solidFill>
              </a:rPr>
              <a:t> success rate but on right track</a:t>
            </a:r>
            <a:endParaRPr sz="1100">
              <a:solidFill>
                <a:srgbClr val="292929"/>
              </a:solidFill>
            </a:endParaRPr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Char char="•"/>
            </a:pPr>
            <a:r>
              <a:rPr lang="en-US" sz="1100">
                <a:solidFill>
                  <a:srgbClr val="292929"/>
                </a:solidFill>
              </a:rPr>
              <a:t>2K - 4K	60% success rate, the best </a:t>
            </a:r>
            <a:r>
              <a:rPr lang="en-US" sz="1100">
                <a:solidFill>
                  <a:srgbClr val="292929"/>
                </a:solidFill>
              </a:rPr>
              <a:t>success</a:t>
            </a:r>
            <a:r>
              <a:rPr lang="en-US" sz="1100">
                <a:solidFill>
                  <a:srgbClr val="292929"/>
                </a:solidFill>
              </a:rPr>
              <a:t> rate</a:t>
            </a:r>
            <a:endParaRPr sz="1100">
              <a:solidFill>
                <a:srgbClr val="292929"/>
              </a:solidFill>
            </a:endParaRPr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Char char="•"/>
            </a:pPr>
            <a:r>
              <a:rPr lang="en-US" sz="1100">
                <a:solidFill>
                  <a:srgbClr val="292929"/>
                </a:solidFill>
              </a:rPr>
              <a:t>4K-6K	38% success rate, not </a:t>
            </a:r>
            <a:r>
              <a:rPr lang="en-US" sz="1100">
                <a:solidFill>
                  <a:srgbClr val="292929"/>
                </a:solidFill>
              </a:rPr>
              <a:t>significant</a:t>
            </a:r>
            <a:r>
              <a:rPr lang="en-US" sz="1100">
                <a:solidFill>
                  <a:srgbClr val="292929"/>
                </a:solidFill>
              </a:rPr>
              <a:t> success rate but on right track</a:t>
            </a:r>
            <a:endParaRPr sz="1100">
              <a:solidFill>
                <a:srgbClr val="292929"/>
              </a:solidFill>
            </a:endParaRPr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Char char="•"/>
            </a:pPr>
            <a:r>
              <a:rPr lang="en-US" sz="1100">
                <a:solidFill>
                  <a:srgbClr val="292929"/>
                </a:solidFill>
              </a:rPr>
              <a:t>6K-8K	0% success rate, </a:t>
            </a:r>
            <a:r>
              <a:rPr lang="en-US" sz="1100">
                <a:solidFill>
                  <a:srgbClr val="292929"/>
                </a:solidFill>
              </a:rPr>
              <a:t>although</a:t>
            </a:r>
            <a:r>
              <a:rPr lang="en-US" sz="1100">
                <a:solidFill>
                  <a:srgbClr val="292929"/>
                </a:solidFill>
              </a:rPr>
              <a:t> there is few data points, this can be considered as </a:t>
            </a:r>
            <a:r>
              <a:rPr lang="en-US" sz="1100">
                <a:solidFill>
                  <a:srgbClr val="292929"/>
                </a:solidFill>
              </a:rPr>
              <a:t>insufficient</a:t>
            </a:r>
            <a:r>
              <a:rPr lang="en-US" sz="1100">
                <a:solidFill>
                  <a:srgbClr val="292929"/>
                </a:solidFill>
              </a:rPr>
              <a:t> </a:t>
            </a:r>
            <a:endParaRPr sz="1100">
              <a:solidFill>
                <a:srgbClr val="292929"/>
              </a:solidFill>
            </a:endParaRPr>
          </a:p>
          <a:p>
            <a:pPr indent="-1587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Char char="•"/>
            </a:pPr>
            <a:r>
              <a:rPr lang="en-US" sz="1100">
                <a:solidFill>
                  <a:srgbClr val="292929"/>
                </a:solidFill>
              </a:rPr>
              <a:t>8K-10K	50% success rate, not </a:t>
            </a:r>
            <a:r>
              <a:rPr lang="en-US" sz="1100">
                <a:solidFill>
                  <a:srgbClr val="292929"/>
                </a:solidFill>
              </a:rPr>
              <a:t>enough data, it can be considered outliers </a:t>
            </a:r>
            <a:endParaRPr sz="11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92929"/>
                </a:solidFill>
              </a:rPr>
              <a:t>It appear that best success rate for the boost version is FT version.</a:t>
            </a:r>
            <a:endParaRPr sz="1100">
              <a:solidFill>
                <a:srgbClr val="292929"/>
              </a:solidFill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Payload vs Launch Outcome &lt;=10K</a:t>
            </a:r>
            <a:endParaRPr/>
          </a:p>
        </p:txBody>
      </p:sp>
      <p:pic>
        <p:nvPicPr>
          <p:cNvPr id="512" name="Google Shape;5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12" y="2828250"/>
            <a:ext cx="10466576" cy="327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1"/>
          <p:cNvCxnSpPr/>
          <p:nvPr/>
        </p:nvCxnSpPr>
        <p:spPr>
          <a:xfrm flipH="1">
            <a:off x="3414200" y="3575775"/>
            <a:ext cx="9900" cy="25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1"/>
          <p:cNvCxnSpPr/>
          <p:nvPr/>
        </p:nvCxnSpPr>
        <p:spPr>
          <a:xfrm flipH="1">
            <a:off x="5041788" y="3575775"/>
            <a:ext cx="9900" cy="25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41"/>
          <p:cNvCxnSpPr/>
          <p:nvPr/>
        </p:nvCxnSpPr>
        <p:spPr>
          <a:xfrm flipH="1">
            <a:off x="6669400" y="3575775"/>
            <a:ext cx="9900" cy="25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41"/>
          <p:cNvCxnSpPr/>
          <p:nvPr/>
        </p:nvCxnSpPr>
        <p:spPr>
          <a:xfrm flipH="1">
            <a:off x="8292075" y="3575775"/>
            <a:ext cx="9900" cy="25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46758b442_0_84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g1146758b442_0_84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SpaceX Dashboard </a:t>
            </a:r>
            <a:r>
              <a:rPr lang="en-US" sz="4000">
                <a:solidFill>
                  <a:srgbClr val="0B49CB"/>
                </a:solidFill>
              </a:rPr>
              <a:t>Workbook</a:t>
            </a:r>
            <a:endParaRPr/>
          </a:p>
        </p:txBody>
      </p:sp>
      <p:sp>
        <p:nvSpPr>
          <p:cNvPr id="523" name="Google Shape;523;g1146758b442_0_84"/>
          <p:cNvSpPr txBox="1"/>
          <p:nvPr/>
        </p:nvSpPr>
        <p:spPr>
          <a:xfrm>
            <a:off x="770000" y="1568825"/>
            <a:ext cx="422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Dashboard (Code Only)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https://gist.github.com/idautovic/0bc8afcbd9823e58c591f7897d4c1a07</a:t>
            </a:r>
            <a:r>
              <a:rPr lang="en-US" sz="2000"/>
              <a:t> </a:t>
            </a:r>
            <a:endParaRPr sz="2000"/>
          </a:p>
        </p:txBody>
      </p:sp>
      <p:pic>
        <p:nvPicPr>
          <p:cNvPr id="524" name="Google Shape;524;g1146758b442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930" y="1568824"/>
            <a:ext cx="5786173" cy="46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43"/>
          <p:cNvSpPr txBox="1"/>
          <p:nvPr>
            <p:ph idx="1" type="body"/>
          </p:nvPr>
        </p:nvSpPr>
        <p:spPr>
          <a:xfrm>
            <a:off x="770000" y="1320125"/>
            <a:ext cx="105777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decision tree classifier is the model with the highest classification accuracy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36" name="Google Shape;536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537" name="Google Shape;5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975" y="2125900"/>
            <a:ext cx="824865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44"/>
          <p:cNvSpPr txBox="1"/>
          <p:nvPr>
            <p:ph idx="1" type="body"/>
          </p:nvPr>
        </p:nvSpPr>
        <p:spPr>
          <a:xfrm>
            <a:off x="770004" y="2057400"/>
            <a:ext cx="57018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The confusion matrix is the same for all models because all models performed the same for the test set.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Examining the confusion matrix, we see that logistic regression can distinguish between the different classes. We see that the major problem is false positives.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545" name="Google Shape;5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075" y="2057400"/>
            <a:ext cx="4595625" cy="35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1" name="Google Shape;551;p45"/>
          <p:cNvSpPr txBox="1"/>
          <p:nvPr>
            <p:ph idx="1" type="body"/>
          </p:nvPr>
        </p:nvSpPr>
        <p:spPr>
          <a:xfrm>
            <a:off x="802200" y="1381038"/>
            <a:ext cx="10587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Based on SpaceX data analysis we can </a:t>
            </a:r>
            <a:r>
              <a:rPr lang="en-US" sz="2200">
                <a:solidFill>
                  <a:srgbClr val="292929"/>
                </a:solidFill>
              </a:rPr>
              <a:t>conclude</a:t>
            </a:r>
            <a:r>
              <a:rPr lang="en-US" sz="2200">
                <a:solidFill>
                  <a:srgbClr val="292929"/>
                </a:solidFill>
              </a:rPr>
              <a:t> that. 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Success rate is </a:t>
            </a:r>
            <a:r>
              <a:rPr lang="en-US" sz="2200">
                <a:solidFill>
                  <a:srgbClr val="292929"/>
                </a:solidFill>
              </a:rPr>
              <a:t>correlated</a:t>
            </a:r>
            <a:r>
              <a:rPr lang="en-US" sz="2200">
                <a:solidFill>
                  <a:srgbClr val="292929"/>
                </a:solidFill>
              </a:rPr>
              <a:t> to the number of </a:t>
            </a:r>
            <a:r>
              <a:rPr lang="en-US" sz="2200">
                <a:solidFill>
                  <a:srgbClr val="292929"/>
                </a:solidFill>
              </a:rPr>
              <a:t>flights</a:t>
            </a:r>
            <a:r>
              <a:rPr lang="en-US" sz="2200">
                <a:solidFill>
                  <a:srgbClr val="292929"/>
                </a:solidFill>
              </a:rPr>
              <a:t> and time. As the number of flights increased, the success rate increased. This indicates that is constant improvement and </a:t>
            </a:r>
            <a:r>
              <a:rPr lang="en-US" sz="2200">
                <a:solidFill>
                  <a:srgbClr val="292929"/>
                </a:solidFill>
              </a:rPr>
              <a:t>eventually</a:t>
            </a:r>
            <a:r>
              <a:rPr lang="en-US" sz="2200">
                <a:solidFill>
                  <a:srgbClr val="292929"/>
                </a:solidFill>
              </a:rPr>
              <a:t> </a:t>
            </a:r>
            <a:r>
              <a:rPr lang="en-US" sz="2200">
                <a:solidFill>
                  <a:srgbClr val="292929"/>
                </a:solidFill>
              </a:rPr>
              <a:t>spacex</a:t>
            </a:r>
            <a:r>
              <a:rPr lang="en-US" sz="2200">
                <a:solidFill>
                  <a:srgbClr val="292929"/>
                </a:solidFill>
              </a:rPr>
              <a:t> will get to six sigma quality and ~99.99% success rate.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Orbital types  = SSO, HEO, GEO, ES-L1 = highest success rate (100%).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KSLC-39A site has highest number of successful launch.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Payload between 2K-6K under “FK” Booster performed the best.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Tested model, all models have the same accuracy (83.33%).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launch site is close to railways, highways, and coastline, but far from cities.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Decision tree classifier is the best machine learning algorithm for analysis.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46758b442_0_53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8" name="Google Shape;558;g1146758b442_0_53"/>
          <p:cNvSpPr txBox="1"/>
          <p:nvPr/>
        </p:nvSpPr>
        <p:spPr>
          <a:xfrm>
            <a:off x="770000" y="1340225"/>
            <a:ext cx="10515600" cy="53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Data Collection API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spacex_url="https://api.spacexdata.com/v4/launches/past"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Web scraping</a:t>
            </a:r>
            <a:endParaRPr b="1" sz="1200"/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</a:rPr>
              <a:t>static_url </a:t>
            </a:r>
            <a:r>
              <a:rPr b="1" lang="en-US" sz="1200">
                <a:solidFill>
                  <a:srgbClr val="212121"/>
                </a:solidFill>
              </a:rPr>
              <a:t>=</a:t>
            </a:r>
            <a:r>
              <a:rPr lang="en-US" sz="1200">
                <a:solidFill>
                  <a:srgbClr val="212121"/>
                </a:solidFill>
              </a:rPr>
              <a:t> "https://en.wikipedia.org/w/index.php?title=List_of_Falcon_9_and_Falcon_Heavy_launches&amp;oldid=1027686922"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EDA Data Wrangling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df=pd.read_csv("https://cf-courses-data.s3.us.cloud-object-storage.appdomain.cloud/IBM-DS0321EN-SkillsNetwork/datasets/dataset_part_1.csv")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EDA with Data Visualization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df=pd.read_csv("https://cf-courses-data.s3.us.cloud-object-storage.appdomain.cloud/IBM-DS0321EN-SkillsNetwork/datasets/dataset_part_2.csv")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EDA with SQL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cf-courses-data.s3.us.cloud-object-storage.appdomain.cloud/IBM-DS0321EN-SkillsNetwork/labs/module_2/data/Spacex.csv?utm_medium=Exinfluencer&amp;utm_source=Exinfluencer&amp;utm_content=000026UJ&amp;utm_term=10006555&amp;utm_id=NA-SkillsNetwork-Channel-SkillsNetworkCoursesIBMDS0321ENSkillsNetwork26802033-2021-01-01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Machine Learning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data = pd.read_csv("https://cf-courses-data.s3.us.cloud-object-storage.appdomain.cloud/IBM-DS0321EN-SkillsNetwork/datasets/dataset_part_2.csv")</a:t>
            </a:r>
            <a:r>
              <a:rPr lang="en-US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Launch Sites Locations Analysis with Folium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wget.download('</a:t>
            </a:r>
            <a:r>
              <a:rPr lang="en-US" sz="1200" u="sng">
                <a:solidFill>
                  <a:schemeClr val="hlink"/>
                </a:solidFill>
                <a:hlinkClick r:id="rId4"/>
              </a:rPr>
              <a:t>https://cf-courses-data.s3.us.cloud-object-storage.appdomain.cloud/IBM-DS0321EN-SkillsNetwork/datasets/spacex_launch_geo.csv</a:t>
            </a:r>
            <a:r>
              <a:rPr lang="en-US" sz="1200"/>
              <a:t>')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Launch Site Dashboard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wget "https://cf-courses-data.s3.us.cloud-object-storage.appdomain.cloud/IBM-DS0321EN-SkillsNetwork/datasets/spacex_launch_dash.csv"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wget "https://cf-courses-data.s3.us.cloud-object-storage.appdomain.cloud/IBM-DS0321EN-SkillsNetwork/labs/module_3/spacex_dash_app.py"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59" name="Google Shape;559;g1146758b442_0_53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Data Sources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765313" y="2812774"/>
            <a:ext cx="1058400" cy="36930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625a4deb5_0_10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5" name="Google Shape;565;g11625a4deb5_0_10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Workbooks</a:t>
            </a:r>
            <a:endParaRPr/>
          </a:p>
        </p:txBody>
      </p:sp>
      <p:sp>
        <p:nvSpPr>
          <p:cNvPr id="566" name="Google Shape;566;g11625a4deb5_0_10"/>
          <p:cNvSpPr txBox="1"/>
          <p:nvPr/>
        </p:nvSpPr>
        <p:spPr>
          <a:xfrm>
            <a:off x="770000" y="1340225"/>
            <a:ext cx="105156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Collection API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https://gist.github.com/idautovic/f5beef6ebdb4af3d9280aa4902f556bf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Collection Web </a:t>
            </a:r>
            <a:r>
              <a:rPr lang="en-US" sz="1600"/>
              <a:t>Scraping</a:t>
            </a:r>
            <a:br>
              <a:rPr lang="en-US" sz="1600"/>
            </a:br>
            <a:r>
              <a:rPr lang="en-US" sz="1600" u="sng">
                <a:solidFill>
                  <a:schemeClr val="hlink"/>
                </a:solidFill>
                <a:hlinkClick r:id="rId5"/>
              </a:rPr>
              <a:t>https://gist.github.com/idautovic/6b7696d97396f03b8c51d686bafe6028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EDA Data Wrangling</a:t>
            </a:r>
            <a:br>
              <a:rPr lang="en-US" sz="1600"/>
            </a:br>
            <a:r>
              <a:rPr lang="en-US" sz="1600" u="sng">
                <a:solidFill>
                  <a:schemeClr val="hlink"/>
                </a:solidFill>
                <a:hlinkClick r:id="rId6"/>
              </a:rPr>
              <a:t>https://gist.github.com/idautovic/49cacfc34619f8ae35b54e9dda1cbee6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EDA with Data Visualization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https://gist.github.com/idautovic/285838d3366a8844621e5237ec2b2243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EDA with SQL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https://gist.github.com/idautovic/40a8f1cbc7e2a2c5af1a31efba734036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Machine Learning</a:t>
            </a:r>
            <a:br>
              <a:rPr lang="en-US" sz="1600"/>
            </a:br>
            <a:r>
              <a:rPr lang="en-US" sz="1600" u="sng">
                <a:solidFill>
                  <a:schemeClr val="hlink"/>
                </a:solidFill>
                <a:hlinkClick r:id="rId9"/>
              </a:rPr>
              <a:t>https://gist.github.com/idautovic/2202a4c30dcb3863f71eaaf14160a434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SpaceX Dashboard (Code Only)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https://gist.github.com/idautovic/0bc8afcbd9823e58c591f7897d4c1a07</a:t>
            </a:r>
            <a:r>
              <a:rPr lang="en-US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460322ea1_0_65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3" name="Google Shape;573;g11460322ea1_0_65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574" name="Google Shape;574;g11460322ea1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624" y="1362325"/>
            <a:ext cx="9505251" cy="53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6"/>
          <p:cNvSpPr txBox="1"/>
          <p:nvPr/>
        </p:nvSpPr>
        <p:spPr>
          <a:xfrm>
            <a:off x="770000" y="1352200"/>
            <a:ext cx="10617300" cy="4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/>
          </a:p>
          <a:p>
            <a:pPr indent="-349250" lvl="0" marL="9144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7600">
                <a:solidFill>
                  <a:srgbClr val="757070"/>
                </a:solidFill>
              </a:rPr>
              <a:t>Data </a:t>
            </a:r>
            <a:r>
              <a:rPr lang="en-US" sz="7600">
                <a:solidFill>
                  <a:srgbClr val="757070"/>
                </a:solidFill>
              </a:rPr>
              <a:t>collected</a:t>
            </a:r>
            <a:r>
              <a:rPr lang="en-US" sz="7600">
                <a:solidFill>
                  <a:srgbClr val="757070"/>
                </a:solidFill>
              </a:rPr>
              <a:t> utilizing SpaceX API and web scraping from Wikipedia.</a:t>
            </a: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/>
          </a:p>
          <a:p>
            <a:pPr indent="-349250" lvl="0" marL="9144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7600">
                <a:solidFill>
                  <a:srgbClr val="757070"/>
                </a:solidFill>
              </a:rPr>
              <a:t>One-hot encoding applied to categorical features and dropping </a:t>
            </a:r>
            <a:r>
              <a:rPr lang="en-US" sz="7600">
                <a:solidFill>
                  <a:srgbClr val="757070"/>
                </a:solidFill>
              </a:rPr>
              <a:t>irrelevant</a:t>
            </a:r>
            <a:r>
              <a:rPr lang="en-US" sz="7600">
                <a:solidFill>
                  <a:srgbClr val="757070"/>
                </a:solidFill>
              </a:rPr>
              <a:t> </a:t>
            </a:r>
            <a:r>
              <a:rPr lang="en-US" sz="7600">
                <a:solidFill>
                  <a:srgbClr val="757070"/>
                </a:solidFill>
              </a:rPr>
              <a:t>columns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9144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888888"/>
              </a:buClr>
              <a:buSzPct val="100000"/>
              <a:buChar char="•"/>
            </a:pPr>
            <a:r>
              <a:rPr lang="en-US" sz="7600">
                <a:solidFill>
                  <a:srgbClr val="888888"/>
                </a:solidFill>
              </a:rPr>
              <a:t>Utilizing Scatter and Bar Charts to show relationships and patterns between variables. </a:t>
            </a:r>
            <a:endParaRPr sz="7600">
              <a:solidFill>
                <a:srgbClr val="888888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838200" y="1528138"/>
            <a:ext cx="105156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For our project, we utilize two data set;</a:t>
            </a:r>
            <a:endParaRPr sz="2200">
              <a:solidFill>
                <a:srgbClr val="292929"/>
              </a:solidFill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292929"/>
                </a:solidFill>
              </a:rPr>
              <a:t>SpaceX REST API </a:t>
            </a:r>
            <a:endParaRPr sz="2200">
              <a:solidFill>
                <a:srgbClr val="292929"/>
              </a:solidFill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rgbClr val="292929"/>
                </a:solidFill>
              </a:rPr>
              <a:t>Wikipedia table by web scraping </a:t>
            </a:r>
            <a:r>
              <a:rPr lang="en-US" sz="2200">
                <a:solidFill>
                  <a:srgbClr val="292929"/>
                </a:solidFill>
              </a:rPr>
              <a:t>method</a:t>
            </a:r>
            <a:r>
              <a:rPr lang="en-US" sz="2200">
                <a:solidFill>
                  <a:srgbClr val="292929"/>
                </a:solidFill>
              </a:rPr>
              <a:t> to extract data from the web.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Process used to obtain data set as follow: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1667625" y="4025975"/>
            <a:ext cx="2851800" cy="54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Request data from SpaceX API</a:t>
            </a: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1667625" y="4856063"/>
            <a:ext cx="2851800" cy="54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Receive</a:t>
            </a:r>
            <a:r>
              <a:rPr lang="en-US"/>
              <a:t> data from SpaceX via .JSON format</a:t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1667625" y="5736525"/>
            <a:ext cx="2851800" cy="54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</a:t>
            </a:r>
            <a:r>
              <a:rPr lang="en-US"/>
              <a:t> data to CSV flat file</a:t>
            </a:r>
            <a:endParaRPr/>
          </a:p>
        </p:txBody>
      </p:sp>
      <p:cxnSp>
        <p:nvCxnSpPr>
          <p:cNvPr id="136" name="Google Shape;136;p7"/>
          <p:cNvCxnSpPr/>
          <p:nvPr/>
        </p:nvCxnSpPr>
        <p:spPr>
          <a:xfrm>
            <a:off x="5950175" y="3572075"/>
            <a:ext cx="0" cy="27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7"/>
          <p:cNvSpPr txBox="1"/>
          <p:nvPr/>
        </p:nvSpPr>
        <p:spPr>
          <a:xfrm>
            <a:off x="1687425" y="3429125"/>
            <a:ext cx="281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SpaceX API</a:t>
            </a:r>
            <a:endParaRPr b="1" sz="2400"/>
          </a:p>
        </p:txBody>
      </p:sp>
      <p:cxnSp>
        <p:nvCxnSpPr>
          <p:cNvPr id="138" name="Google Shape;138;p7"/>
          <p:cNvCxnSpPr>
            <a:stCxn id="133" idx="2"/>
            <a:endCxn id="134" idx="0"/>
          </p:cNvCxnSpPr>
          <p:nvPr/>
        </p:nvCxnSpPr>
        <p:spPr>
          <a:xfrm>
            <a:off x="3093525" y="4574975"/>
            <a:ext cx="0" cy="2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7"/>
          <p:cNvCxnSpPr>
            <a:stCxn id="134" idx="2"/>
            <a:endCxn id="135" idx="0"/>
          </p:cNvCxnSpPr>
          <p:nvPr/>
        </p:nvCxnSpPr>
        <p:spPr>
          <a:xfrm>
            <a:off x="3093525" y="5405063"/>
            <a:ext cx="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7"/>
          <p:cNvSpPr/>
          <p:nvPr/>
        </p:nvSpPr>
        <p:spPr>
          <a:xfrm>
            <a:off x="7305325" y="4025975"/>
            <a:ext cx="2851800" cy="54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Request and get HTML response from Wikipedia</a:t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7305325" y="5736525"/>
            <a:ext cx="2851800" cy="54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 data to CSV flat file</a:t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7305325" y="4856075"/>
            <a:ext cx="2851800" cy="54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 data using beautiful soup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7325125" y="3429125"/>
            <a:ext cx="281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Web </a:t>
            </a:r>
            <a:r>
              <a:rPr b="1" lang="en-US" sz="2400"/>
              <a:t>Scraping</a:t>
            </a:r>
            <a:endParaRPr b="1" sz="2400"/>
          </a:p>
        </p:txBody>
      </p:sp>
      <p:cxnSp>
        <p:nvCxnSpPr>
          <p:cNvPr id="144" name="Google Shape;144;p7"/>
          <p:cNvCxnSpPr>
            <a:stCxn id="140" idx="2"/>
            <a:endCxn id="142" idx="0"/>
          </p:cNvCxnSpPr>
          <p:nvPr/>
        </p:nvCxnSpPr>
        <p:spPr>
          <a:xfrm>
            <a:off x="8731225" y="4574975"/>
            <a:ext cx="0" cy="2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7"/>
          <p:cNvCxnSpPr>
            <a:stCxn id="142" idx="2"/>
            <a:endCxn id="141" idx="0"/>
          </p:cNvCxnSpPr>
          <p:nvPr/>
        </p:nvCxnSpPr>
        <p:spPr>
          <a:xfrm>
            <a:off x="8731225" y="5405075"/>
            <a:ext cx="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8"/>
          <p:cNvSpPr txBox="1"/>
          <p:nvPr>
            <p:ph idx="1" type="body"/>
          </p:nvPr>
        </p:nvSpPr>
        <p:spPr>
          <a:xfrm>
            <a:off x="631875" y="5807800"/>
            <a:ext cx="1282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GitHub URL</a:t>
            </a:r>
            <a:endParaRPr b="1"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Gists URL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  <p:pic>
        <p:nvPicPr>
          <p:cNvPr id="153" name="Google Shape;15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2200" y="1800223"/>
            <a:ext cx="2662625" cy="3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5825" y="1977050"/>
            <a:ext cx="3090953" cy="5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 txBox="1"/>
          <p:nvPr/>
        </p:nvSpPr>
        <p:spPr>
          <a:xfrm>
            <a:off x="5388800" y="1454275"/>
            <a:ext cx="58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Load request library and request rocket data from SpaceX API</a:t>
            </a:r>
            <a:endParaRPr/>
          </a:p>
        </p:txBody>
      </p:sp>
      <p:sp>
        <p:nvSpPr>
          <p:cNvPr id="156" name="Google Shape;156;p8"/>
          <p:cNvSpPr txBox="1"/>
          <p:nvPr/>
        </p:nvSpPr>
        <p:spPr>
          <a:xfrm>
            <a:off x="5461000" y="2413625"/>
            <a:ext cx="58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    Converting response to a JSON format</a:t>
            </a:r>
            <a:endParaRPr/>
          </a:p>
        </p:txBody>
      </p:sp>
      <p:pic>
        <p:nvPicPr>
          <p:cNvPr id="157" name="Google Shape;157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2200" y="2749150"/>
            <a:ext cx="4206103" cy="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5505075" y="3135325"/>
            <a:ext cx="58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lang="en-US"/>
              <a:t>.     Apply predefined helper functions to clean data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5891475" y="3415450"/>
            <a:ext cx="591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def getBoosterVersion(data)    |   def getLaunchSite(data)   |   def getPayloadData(data)  | def getCoreData(data):</a:t>
            </a:r>
            <a:endParaRPr sz="900"/>
          </a:p>
        </p:txBody>
      </p:sp>
      <p:sp>
        <p:nvSpPr>
          <p:cNvPr id="160" name="Google Shape;160;p8"/>
          <p:cNvSpPr txBox="1"/>
          <p:nvPr/>
        </p:nvSpPr>
        <p:spPr>
          <a:xfrm>
            <a:off x="5531900" y="3711475"/>
            <a:ext cx="50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lang="en-US"/>
              <a:t>.     Assign list to dictionary and create new data frame</a:t>
            </a:r>
            <a:endParaRPr/>
          </a:p>
        </p:txBody>
      </p:sp>
      <p:pic>
        <p:nvPicPr>
          <p:cNvPr id="161" name="Google Shape;161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7675" y="4038027"/>
            <a:ext cx="2662625" cy="1713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/>
          <p:nvPr/>
        </p:nvSpPr>
        <p:spPr>
          <a:xfrm>
            <a:off x="5647575" y="5807800"/>
            <a:ext cx="50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r>
              <a:rPr lang="en-US"/>
              <a:t>.     Filter, replace missing data and export final .CSV flat file</a:t>
            </a:r>
            <a:endParaRPr/>
          </a:p>
        </p:txBody>
      </p:sp>
      <p:pic>
        <p:nvPicPr>
          <p:cNvPr id="163" name="Google Shape;163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41900" y="6109463"/>
            <a:ext cx="3910491" cy="2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41900" y="6351000"/>
            <a:ext cx="3011704" cy="2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1233525" y="2422075"/>
            <a:ext cx="281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SpaceX API</a:t>
            </a:r>
            <a:endParaRPr b="1" sz="2400"/>
          </a:p>
        </p:txBody>
      </p:sp>
      <p:sp>
        <p:nvSpPr>
          <p:cNvPr id="166" name="Google Shape;166;p8"/>
          <p:cNvSpPr txBox="1"/>
          <p:nvPr/>
        </p:nvSpPr>
        <p:spPr>
          <a:xfrm>
            <a:off x="770000" y="1523425"/>
            <a:ext cx="416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We used the GET request to the SpaceX API to collect data, clean the requested data and did some basic data wrangling and formatting.</a:t>
            </a:r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8175" y="3221150"/>
            <a:ext cx="3788851" cy="20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9"/>
          <p:cNvSpPr txBox="1"/>
          <p:nvPr>
            <p:ph idx="1" type="body"/>
          </p:nvPr>
        </p:nvSpPr>
        <p:spPr>
          <a:xfrm>
            <a:off x="922400" y="1440175"/>
            <a:ext cx="39423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</a:rPr>
              <a:t>We applied web </a:t>
            </a:r>
            <a:r>
              <a:rPr lang="en-US">
                <a:solidFill>
                  <a:srgbClr val="292929"/>
                </a:solidFill>
              </a:rPr>
              <a:t>scraping</a:t>
            </a:r>
            <a:r>
              <a:rPr lang="en-US">
                <a:solidFill>
                  <a:srgbClr val="292929"/>
                </a:solidFill>
              </a:rPr>
              <a:t> </a:t>
            </a:r>
            <a:r>
              <a:rPr lang="en-US">
                <a:solidFill>
                  <a:srgbClr val="292929"/>
                </a:solidFill>
              </a:rPr>
              <a:t>technique</a:t>
            </a:r>
            <a:r>
              <a:rPr lang="en-US">
                <a:solidFill>
                  <a:srgbClr val="292929"/>
                </a:solidFill>
              </a:rPr>
              <a:t> to webscrap Falcon 9 launch records from Wikipedia and pursed with BeautifulSoup into the table and then converted to a pandas dataframe.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76" name="Google Shape;176;p9"/>
          <p:cNvSpPr txBox="1"/>
          <p:nvPr>
            <p:ph idx="2" type="body"/>
          </p:nvPr>
        </p:nvSpPr>
        <p:spPr>
          <a:xfrm>
            <a:off x="922400" y="5737675"/>
            <a:ext cx="1240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4"/>
              </a:rPr>
              <a:t>GitHub URL</a:t>
            </a:r>
            <a:br>
              <a:rPr b="1" lang="en-US">
                <a:solidFill>
                  <a:srgbClr val="292929"/>
                </a:solidFill>
              </a:rPr>
            </a:br>
            <a:r>
              <a:rPr b="1" lang="en-US" u="sng">
                <a:solidFill>
                  <a:schemeClr val="hlink"/>
                </a:solidFill>
                <a:hlinkClick r:id="rId5"/>
              </a:rPr>
              <a:t>Gists URL</a:t>
            </a:r>
            <a:endParaRPr b="1"/>
          </a:p>
        </p:txBody>
      </p:sp>
      <p:sp>
        <p:nvSpPr>
          <p:cNvPr id="177" name="Google Shape;177;p9"/>
          <p:cNvSpPr txBox="1"/>
          <p:nvPr/>
        </p:nvSpPr>
        <p:spPr>
          <a:xfrm>
            <a:off x="5448000" y="1647900"/>
            <a:ext cx="631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/>
              <a:t>static_url = "</a:t>
            </a:r>
            <a:r>
              <a:rPr b="1" lang="en-US" sz="700" u="sng">
                <a:solidFill>
                  <a:schemeClr val="hlink"/>
                </a:solidFill>
                <a:hlinkClick r:id="rId6"/>
              </a:rPr>
              <a:t>https://en.wikipedia.org/w/index.php?title=List_of_Falcon_9_and_Falcon_Heavy_launches&amp;oldid=1027686922</a:t>
            </a:r>
            <a:r>
              <a:rPr b="1" lang="en-US" sz="700"/>
              <a:t>"</a:t>
            </a:r>
            <a:endParaRPr b="1" sz="700"/>
          </a:p>
        </p:txBody>
      </p:sp>
      <p:sp>
        <p:nvSpPr>
          <p:cNvPr id="178" name="Google Shape;178;p9"/>
          <p:cNvSpPr txBox="1"/>
          <p:nvPr/>
        </p:nvSpPr>
        <p:spPr>
          <a:xfrm>
            <a:off x="5109250" y="1315900"/>
            <a:ext cx="62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R</a:t>
            </a:r>
            <a:r>
              <a:rPr b="1" lang="en-US"/>
              <a:t>equest the HTML page from the URL and get a response object</a:t>
            </a:r>
            <a:endParaRPr b="1"/>
          </a:p>
        </p:txBody>
      </p:sp>
      <p:sp>
        <p:nvSpPr>
          <p:cNvPr id="179" name="Google Shape;179;p9"/>
          <p:cNvSpPr txBox="1"/>
          <p:nvPr/>
        </p:nvSpPr>
        <p:spPr>
          <a:xfrm>
            <a:off x="5174821" y="2257700"/>
            <a:ext cx="65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      Create BeautifulSoup Object and find table</a:t>
            </a:r>
            <a:endParaRPr b="1"/>
          </a:p>
        </p:txBody>
      </p:sp>
      <p:pic>
        <p:nvPicPr>
          <p:cNvPr id="180" name="Google Shape;180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6417" y="1835700"/>
            <a:ext cx="2155507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42025" y="2563600"/>
            <a:ext cx="57435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2025" y="2975200"/>
            <a:ext cx="26574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 txBox="1"/>
          <p:nvPr/>
        </p:nvSpPr>
        <p:spPr>
          <a:xfrm>
            <a:off x="5158953" y="3199500"/>
            <a:ext cx="65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</a:t>
            </a:r>
            <a:r>
              <a:rPr b="1" lang="en-US"/>
              <a:t>.      Getting Columns Names and creation of dictionary</a:t>
            </a:r>
            <a:endParaRPr b="1"/>
          </a:p>
        </p:txBody>
      </p:sp>
      <p:pic>
        <p:nvPicPr>
          <p:cNvPr id="184" name="Google Shape;184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2025" y="3521100"/>
            <a:ext cx="2855325" cy="11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24100" y="3548750"/>
            <a:ext cx="1373000" cy="13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5158953" y="4799700"/>
            <a:ext cx="65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4</a:t>
            </a:r>
            <a:r>
              <a:rPr b="1" lang="en-US"/>
              <a:t>.      </a:t>
            </a:r>
            <a:r>
              <a:rPr b="1" lang="en-US"/>
              <a:t>Append</a:t>
            </a:r>
            <a:r>
              <a:rPr b="1" lang="en-US"/>
              <a:t> Data to keys and convert to dataframe</a:t>
            </a:r>
            <a:endParaRPr b="1"/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78175" y="5199900"/>
            <a:ext cx="282892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5174828" y="5617425"/>
            <a:ext cx="65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5</a:t>
            </a:r>
            <a:r>
              <a:rPr b="1" lang="en-US"/>
              <a:t>.      Extract data from datafram to .CSV flat file</a:t>
            </a:r>
            <a:endParaRPr b="1"/>
          </a:p>
        </p:txBody>
      </p:sp>
      <p:pic>
        <p:nvPicPr>
          <p:cNvPr id="189" name="Google Shape;189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78175" y="5922375"/>
            <a:ext cx="36766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1099" y="3419212"/>
            <a:ext cx="4024899" cy="1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20750" y="2625688"/>
            <a:ext cx="1364865" cy="13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